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733" r:id="rId2"/>
    <p:sldId id="433" r:id="rId3"/>
    <p:sldId id="432" r:id="rId4"/>
    <p:sldId id="407" r:id="rId5"/>
    <p:sldId id="535" r:id="rId6"/>
    <p:sldId id="751" r:id="rId7"/>
    <p:sldId id="648" r:id="rId8"/>
    <p:sldId id="752" r:id="rId9"/>
    <p:sldId id="753" r:id="rId10"/>
    <p:sldId id="754" r:id="rId11"/>
    <p:sldId id="756" r:id="rId12"/>
    <p:sldId id="755" r:id="rId13"/>
    <p:sldId id="757" r:id="rId14"/>
    <p:sldId id="758" r:id="rId15"/>
    <p:sldId id="760" r:id="rId16"/>
    <p:sldId id="759" r:id="rId17"/>
    <p:sldId id="649" r:id="rId18"/>
    <p:sldId id="729" r:id="rId19"/>
  </p:sldIdLst>
  <p:sldSz cx="9144000" cy="6858000" type="screen4x3"/>
  <p:notesSz cx="9926638" cy="1435576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2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9966FF"/>
    <a:srgbClr val="FF99FF"/>
    <a:srgbClr val="CC6600"/>
    <a:srgbClr val="A7BC64"/>
    <a:srgbClr val="8000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3848" autoAdjust="0"/>
  </p:normalViewPr>
  <p:slideViewPr>
    <p:cSldViewPr>
      <p:cViewPr varScale="1">
        <p:scale>
          <a:sx n="96" d="100"/>
          <a:sy n="96" d="100"/>
        </p:scale>
        <p:origin x="20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notesViewPr>
    <p:cSldViewPr>
      <p:cViewPr varScale="1">
        <p:scale>
          <a:sx n="59" d="100"/>
          <a:sy n="59" d="100"/>
        </p:scale>
        <p:origin x="-1788" y="-90"/>
      </p:cViewPr>
      <p:guideLst>
        <p:guide orient="horz" pos="452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31" tIns="66365" rIns="132731" bIns="66365" numCol="1" anchor="t" anchorCtr="0" compatLnSpc="1">
            <a:prstTxWarp prst="textNoShape">
              <a:avLst/>
            </a:prstTxWarp>
          </a:bodyPr>
          <a:lstStyle>
            <a:lvl1pPr defTabSz="1328114">
              <a:buClr>
                <a:srgbClr val="000000"/>
              </a:buClr>
              <a:buSzPct val="100000"/>
              <a:defRPr kumimoji="0" sz="18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31" tIns="66365" rIns="132731" bIns="66365" numCol="1" anchor="t" anchorCtr="0" compatLnSpc="1">
            <a:prstTxWarp prst="textNoShape">
              <a:avLst/>
            </a:prstTxWarp>
          </a:bodyPr>
          <a:lstStyle>
            <a:lvl1pPr algn="r" defTabSz="1328114">
              <a:buClr>
                <a:srgbClr val="000000"/>
              </a:buClr>
              <a:buSzPct val="100000"/>
              <a:defRPr kumimoji="0" sz="18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3635038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31" tIns="66365" rIns="132731" bIns="66365" numCol="1" anchor="b" anchorCtr="0" compatLnSpc="1">
            <a:prstTxWarp prst="textNoShape">
              <a:avLst/>
            </a:prstTxWarp>
          </a:bodyPr>
          <a:lstStyle>
            <a:lvl1pPr defTabSz="1328114">
              <a:buClr>
                <a:srgbClr val="000000"/>
              </a:buClr>
              <a:buSzPct val="100000"/>
              <a:defRPr kumimoji="0" sz="18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13635038"/>
            <a:ext cx="43037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31" tIns="66365" rIns="132731" bIns="66365" numCol="1" anchor="b" anchorCtr="0" compatLnSpc="1">
            <a:prstTxWarp prst="textNoShape">
              <a:avLst/>
            </a:prstTxWarp>
          </a:bodyPr>
          <a:lstStyle>
            <a:lvl1pPr algn="r" defTabSz="1328114">
              <a:buClr>
                <a:srgbClr val="000000"/>
              </a:buClr>
              <a:buSzPct val="100000"/>
              <a:defRPr kumimoji="0" sz="1800">
                <a:ea typeface="新細明體" pitchFamily="18" charset="-120"/>
              </a:defRPr>
            </a:lvl1pPr>
          </a:lstStyle>
          <a:p>
            <a:pPr>
              <a:defRPr/>
            </a:pPr>
            <a:fld id="{0BBD17E3-CA9B-45D6-B69E-CC38D9F111B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1295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31" tIns="66365" rIns="132731" bIns="66365" numCol="1" anchor="t" anchorCtr="0" compatLnSpc="1">
            <a:prstTxWarp prst="textNoShape">
              <a:avLst/>
            </a:prstTxWarp>
          </a:bodyPr>
          <a:lstStyle>
            <a:lvl1pPr defTabSz="1328114">
              <a:buClr>
                <a:srgbClr val="000000"/>
              </a:buClr>
              <a:buSzPct val="100000"/>
              <a:defRPr kumimoji="0" sz="18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31" tIns="66365" rIns="132731" bIns="66365" numCol="1" anchor="t" anchorCtr="0" compatLnSpc="1">
            <a:prstTxWarp prst="textNoShape">
              <a:avLst/>
            </a:prstTxWarp>
          </a:bodyPr>
          <a:lstStyle>
            <a:lvl1pPr algn="r" defTabSz="1328114">
              <a:buClr>
                <a:srgbClr val="000000"/>
              </a:buClr>
              <a:buSzPct val="100000"/>
              <a:defRPr kumimoji="0" sz="18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4775" y="1076325"/>
            <a:ext cx="7178675" cy="538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6818313"/>
            <a:ext cx="7942262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31" tIns="66365" rIns="132731" bIns="66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35038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31" tIns="66365" rIns="132731" bIns="66365" numCol="1" anchor="b" anchorCtr="0" compatLnSpc="1">
            <a:prstTxWarp prst="textNoShape">
              <a:avLst/>
            </a:prstTxWarp>
          </a:bodyPr>
          <a:lstStyle>
            <a:lvl1pPr defTabSz="1328114">
              <a:buClr>
                <a:srgbClr val="000000"/>
              </a:buClr>
              <a:buSzPct val="100000"/>
              <a:defRPr kumimoji="0" sz="18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13635038"/>
            <a:ext cx="43037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31" tIns="66365" rIns="132731" bIns="66365" numCol="1" anchor="b" anchorCtr="0" compatLnSpc="1">
            <a:prstTxWarp prst="textNoShape">
              <a:avLst/>
            </a:prstTxWarp>
          </a:bodyPr>
          <a:lstStyle>
            <a:lvl1pPr algn="r" defTabSz="1328114">
              <a:buClr>
                <a:srgbClr val="000000"/>
              </a:buClr>
              <a:buSzPct val="100000"/>
              <a:defRPr kumimoji="0" sz="1800">
                <a:ea typeface="新細明體" pitchFamily="18" charset="-120"/>
              </a:defRPr>
            </a:lvl1pPr>
          </a:lstStyle>
          <a:p>
            <a:pPr>
              <a:defRPr/>
            </a:pPr>
            <a:fld id="{9701269B-C160-4DCF-9CA1-D00058EF764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1772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SzPct val="100000"/>
      <a:defRPr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lr>
        <a:schemeClr val="tx1"/>
      </a:buClr>
      <a:buSzPct val="100000"/>
      <a:buFont typeface="Webdings" pitchFamily="18" charset="2"/>
      <a:defRPr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lr>
        <a:schemeClr val="tx1"/>
      </a:buClr>
      <a:buSzPct val="100000"/>
      <a:buFont typeface="Webdings" pitchFamily="18" charset="2"/>
      <a:defRPr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lr>
        <a:schemeClr val="tx1"/>
      </a:buClr>
      <a:buSzPct val="100000"/>
      <a:buFont typeface="Webdings" pitchFamily="18" charset="2"/>
      <a:defRPr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lr>
        <a:schemeClr val="tx1"/>
      </a:buClr>
      <a:buSzPct val="100000"/>
      <a:buFont typeface="Webdings" pitchFamily="18" charset="2"/>
      <a:defRPr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4775" y="1076325"/>
            <a:ext cx="7177088" cy="5383213"/>
          </a:xfrm>
          <a:ln/>
        </p:spPr>
      </p:sp>
      <p:sp>
        <p:nvSpPr>
          <p:cNvPr id="156675" name="備忘稿版面配置區 2"/>
          <p:cNvSpPr>
            <a:spLocks noGrp="1"/>
          </p:cNvSpPr>
          <p:nvPr>
            <p:ph type="body" idx="1"/>
          </p:nvPr>
        </p:nvSpPr>
        <p:spPr>
          <a:xfrm>
            <a:off x="992188" y="6819900"/>
            <a:ext cx="7942262" cy="6459538"/>
          </a:xfrm>
          <a:noFill/>
          <a:ln/>
        </p:spPr>
        <p:txBody>
          <a:bodyPr lIns="132743" tIns="66372" rIns="132743" bIns="66372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56676" name="投影片編號版面配置區 3"/>
          <p:cNvSpPr txBox="1">
            <a:spLocks noGrp="1"/>
          </p:cNvSpPr>
          <p:nvPr/>
        </p:nvSpPr>
        <p:spPr bwMode="auto">
          <a:xfrm>
            <a:off x="5621338" y="13635038"/>
            <a:ext cx="43037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2743" tIns="66372" rIns="132743" bIns="66372" anchor="b"/>
          <a:lstStyle/>
          <a:p>
            <a:pPr algn="r" defTabSz="1327150"/>
            <a:fld id="{A02548BF-042E-4C7F-842A-8C886C6631DC}" type="slidenum">
              <a:rPr lang="zh-TW" altLang="en-US" sz="1700"/>
              <a:pPr algn="r" defTabSz="1327150"/>
              <a:t>1</a:t>
            </a:fld>
            <a:endParaRPr lang="en-US" altLang="zh-TW" sz="17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861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27150"/>
            <a:fld id="{844C1097-2A7B-455C-9329-B7DC69BD3AE2}" type="slidenum">
              <a:rPr lang="zh-TW" altLang="en-US" smtClean="0">
                <a:ea typeface="新細明體" charset="-120"/>
              </a:rPr>
              <a:pPr defTabSz="1327150"/>
              <a:t>14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861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27150"/>
            <a:fld id="{844C1097-2A7B-455C-9329-B7DC69BD3AE2}" type="slidenum">
              <a:rPr lang="zh-TW" altLang="en-US" smtClean="0">
                <a:ea typeface="新細明體" charset="-120"/>
              </a:rPr>
              <a:pPr defTabSz="1327150"/>
              <a:t>15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27150"/>
            <a:fld id="{2F462D94-A3A0-434F-8CA1-694FA226C031}" type="slidenum">
              <a:rPr lang="zh-TW" altLang="en-US" smtClean="0">
                <a:ea typeface="新細明體" charset="-120"/>
              </a:rPr>
              <a:pPr defTabSz="1327150"/>
              <a:t>16</a:t>
            </a:fld>
            <a:endParaRPr lang="en-US" altLang="zh-TW">
              <a:ea typeface="新細明體" charset="-12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721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27150"/>
            <a:fld id="{2F462D94-A3A0-434F-8CA1-694FA226C031}" type="slidenum">
              <a:rPr lang="zh-TW" altLang="en-US" smtClean="0">
                <a:ea typeface="新細明體" charset="-120"/>
              </a:rPr>
              <a:pPr defTabSz="1327150"/>
              <a:t>4</a:t>
            </a:fld>
            <a:endParaRPr lang="en-US" altLang="zh-TW">
              <a:ea typeface="新細明體" charset="-12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27150"/>
            <a:fld id="{2F462D94-A3A0-434F-8CA1-694FA226C031}" type="slidenum">
              <a:rPr lang="zh-TW" altLang="en-US" smtClean="0">
                <a:ea typeface="新細明體" charset="-120"/>
              </a:rPr>
              <a:pPr defTabSz="1327150"/>
              <a:t>6</a:t>
            </a:fld>
            <a:endParaRPr lang="en-US" altLang="zh-TW">
              <a:ea typeface="新細明體" charset="-12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27150"/>
            <a:fld id="{2F462D94-A3A0-434F-8CA1-694FA226C031}" type="slidenum">
              <a:rPr lang="zh-TW" altLang="en-US" smtClean="0">
                <a:ea typeface="新細明體" charset="-120"/>
              </a:rPr>
              <a:pPr defTabSz="1327150"/>
              <a:t>8</a:t>
            </a:fld>
            <a:endParaRPr lang="en-US" altLang="zh-TW">
              <a:ea typeface="新細明體" charset="-12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27150"/>
            <a:fld id="{2F462D94-A3A0-434F-8CA1-694FA226C031}" type="slidenum">
              <a:rPr lang="zh-TW" altLang="en-US" smtClean="0">
                <a:ea typeface="新細明體" charset="-120"/>
              </a:rPr>
              <a:pPr defTabSz="1327150"/>
              <a:t>9</a:t>
            </a:fld>
            <a:endParaRPr lang="en-US" altLang="zh-TW">
              <a:ea typeface="新細明體" charset="-12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27150"/>
            <a:fld id="{2F462D94-A3A0-434F-8CA1-694FA226C031}" type="slidenum">
              <a:rPr lang="zh-TW" altLang="en-US" smtClean="0">
                <a:ea typeface="新細明體" charset="-120"/>
              </a:rPr>
              <a:pPr defTabSz="1327150"/>
              <a:t>10</a:t>
            </a:fld>
            <a:endParaRPr lang="en-US" altLang="zh-TW">
              <a:ea typeface="新細明體" charset="-12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861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27150"/>
            <a:fld id="{844C1097-2A7B-455C-9329-B7DC69BD3AE2}" type="slidenum">
              <a:rPr lang="zh-TW" altLang="en-US" smtClean="0">
                <a:ea typeface="新細明體" charset="-120"/>
              </a:rPr>
              <a:pPr defTabSz="1327150"/>
              <a:t>11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861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27150"/>
            <a:fld id="{844C1097-2A7B-455C-9329-B7DC69BD3AE2}" type="slidenum">
              <a:rPr lang="zh-TW" altLang="en-US" smtClean="0">
                <a:ea typeface="新細明體" charset="-120"/>
              </a:rPr>
              <a:pPr defTabSz="1327150"/>
              <a:t>12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861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27150"/>
            <a:fld id="{844C1097-2A7B-455C-9329-B7DC69BD3AE2}" type="slidenum">
              <a:rPr lang="zh-TW" altLang="en-US" smtClean="0">
                <a:ea typeface="新細明體" charset="-120"/>
              </a:rPr>
              <a:pPr defTabSz="1327150"/>
              <a:t>13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04594-C226-46A0-9076-8485359E3A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C5AE0-963F-4D7C-96E9-CB4D9A6A46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B8BD-EC2B-4CA9-B111-81DEF1E3F52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ECA1F-808E-4235-B089-273885D158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F4608-CB08-4182-85E6-DDD17AEAF4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ECB2B-2FFE-43DA-B597-E23310110A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4C65-A2CD-4B1D-8A2A-04918996C5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7240B-D11B-49D4-999E-E5E4A5E83D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D6908-5867-4136-9E0E-7306D138CE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6EC97-5A1B-4D9C-813F-C175B22929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2ABAC-F75B-48BA-B3C5-600344D137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1E3F6-AD9C-49DC-A694-D1044D803BF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3DE60-4B31-4006-A064-55C4B13C98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D2F1F-E2D9-495A-800F-466F70C933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>
              <a:defRPr/>
            </a:pPr>
            <a:fld id="{4C1FB81D-FD49-452D-B9F5-1B0BE22551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6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38468;&#20214;3-109&#23416;&#24180;&#24230;&#38450;&#38663;&#30095;&#25955;&#20301;&#32622;&#22294;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&#32160;&#21345;.P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0013;&#22830;&#27683;&#35937;&#23616;-&#24375;&#38663;&#21363;&#26178;&#35686;&#22577;(CWBEEW)%20&#38899;&#25928;%20Earthquake%20Warning%20Sound%20Effects.mp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19672" y="559261"/>
            <a:ext cx="7524328" cy="717830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桃園市龜山區南美國小</a:t>
            </a:r>
            <a:endParaRPr lang="zh-TW" altLang="zh-TW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5653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32DB427-1091-45FE-B177-45BCC150DB43}" type="slidenum">
              <a:rPr lang="en-US" altLang="zh-TW"/>
              <a:pPr algn="r"/>
              <a:t>1</a:t>
            </a:fld>
            <a:endParaRPr lang="en-US" altLang="zh-TW"/>
          </a:p>
        </p:txBody>
      </p:sp>
      <p:sp>
        <p:nvSpPr>
          <p:cNvPr id="155654" name="Text Box 8"/>
          <p:cNvSpPr txBox="1">
            <a:spLocks noChangeArrowheads="1"/>
          </p:cNvSpPr>
          <p:nvPr/>
        </p:nvSpPr>
        <p:spPr bwMode="auto">
          <a:xfrm>
            <a:off x="0" y="40770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3600" b="1" dirty="0">
                <a:solidFill>
                  <a:srgbClr val="002060"/>
                </a:solidFill>
                <a:latin typeface="華康隸書體W7" pitchFamily="65" charset="-120"/>
                <a:ea typeface="華康隸書體W7" pitchFamily="65" charset="-120"/>
              </a:rPr>
              <a:t>報告人：生教組長  邱皓偉</a:t>
            </a:r>
          </a:p>
        </p:txBody>
      </p:sp>
      <p:pic>
        <p:nvPicPr>
          <p:cNvPr id="155655" name="圖片 2" descr="描述: 透明"/>
          <p:cNvPicPr>
            <a:picLocks noChangeAspect="1" noChangeArrowheads="1"/>
          </p:cNvPicPr>
          <p:nvPr/>
        </p:nvPicPr>
        <p:blipFill>
          <a:blip r:embed="rId4" cstate="print"/>
          <a:srcRect l="-10983" t="-23898" r="-9959" b="-8698"/>
          <a:stretch>
            <a:fillRect/>
          </a:stretch>
        </p:blipFill>
        <p:spPr bwMode="auto">
          <a:xfrm rot="2254413">
            <a:off x="357802" y="-210539"/>
            <a:ext cx="21399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88074" y="2204864"/>
            <a:ext cx="73340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</a:t>
            </a:r>
            <a:r>
              <a:rPr lang="zh-TW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學年度防震逃生演練宣導</a:t>
            </a:r>
            <a:endParaRPr lang="en-US" altLang="zh-TW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</a:t>
            </a:r>
            <a:endParaRPr lang="zh-TW" alt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90F26-12E9-4C84-B0BF-3B3EF5D46F87}" type="slidenum">
              <a:rPr lang="zh-TW" altLang="en-US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2150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2844" y="1457324"/>
            <a:ext cx="8401080" cy="4472006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聽候廣播以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低姿勢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方式在走廊集合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各班統一以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防震頭套或以桌墊對折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方式保護頭部及背部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依廣播按照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低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高樓層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順序疏散，並遵守</a:t>
            </a:r>
            <a:endParaRPr lang="en-US" altLang="zh-TW" sz="2400" b="1" dirty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  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不語、不跑、不推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原則疏散至操場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各班疏散注意事項：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沿著牆壁兩側疏散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高樓層下來走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右側</a:t>
            </a:r>
            <a:endParaRPr lang="en-US" altLang="zh-TW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，低樓層疏散走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左側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疏散時請戴頭套或雙手拿著桌墊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頂在頭上，到操場集　</a:t>
            </a:r>
            <a:endParaRPr lang="en-US" altLang="zh-TW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　　　　合再行放下。</a:t>
            </a:r>
            <a:endParaRPr lang="en-US" altLang="zh-TW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572000" y="981075"/>
            <a:ext cx="2087562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bg1"/>
                </a:solidFill>
                <a:latin typeface="文鼎粗隸" pitchFamily="49" charset="-120"/>
                <a:ea typeface="文鼎粗隸" pitchFamily="49" charset="-120"/>
              </a:rPr>
              <a:t>疏散演練</a:t>
            </a:r>
          </a:p>
        </p:txBody>
      </p:sp>
      <p:sp>
        <p:nvSpPr>
          <p:cNvPr id="21508" name="AutoShape 3"/>
          <p:cNvSpPr>
            <a:spLocks noGrp="1" noChangeArrowheads="1"/>
          </p:cNvSpPr>
          <p:nvPr>
            <p:ph type="title"/>
          </p:nvPr>
        </p:nvSpPr>
        <p:spPr>
          <a:xfrm>
            <a:off x="468312" y="981075"/>
            <a:ext cx="4246563" cy="581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99"/>
              </a:gs>
              <a:gs pos="100000">
                <a:srgbClr val="000066"/>
              </a:gs>
            </a:gsLst>
            <a:lin ang="5400000" scaled="1"/>
          </a:gradFill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chemeClr val="bg1"/>
                </a:solidFill>
                <a:ea typeface="文鼎粗隸" pitchFamily="49" charset="-120"/>
              </a:rPr>
              <a:t>109</a:t>
            </a:r>
            <a:r>
              <a:rPr lang="zh-TW" altLang="en-US" sz="2400" dirty="0">
                <a:solidFill>
                  <a:schemeClr val="bg1"/>
                </a:solidFill>
                <a:ea typeface="文鼎粗隸" pitchFamily="49" charset="-120"/>
              </a:rPr>
              <a:t>學年度防震逃生演練宣導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F88EE31-2699-44E5-B65F-055D26FD7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8435" y="2965187"/>
            <a:ext cx="2783416" cy="208756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5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88125" y="6237288"/>
            <a:ext cx="2133600" cy="476250"/>
          </a:xfrm>
        </p:spPr>
        <p:txBody>
          <a:bodyPr/>
          <a:lstStyle/>
          <a:p>
            <a:pPr>
              <a:defRPr/>
            </a:pPr>
            <a:fld id="{D1C0AAF1-761F-4E57-BFE6-1CDDB81F7B07}" type="slidenum">
              <a:rPr lang="zh-TW" altLang="en-US"/>
              <a:pPr>
                <a:defRPr/>
              </a:pPr>
              <a:t>11</a:t>
            </a:fld>
            <a:endParaRPr lang="en-US" altLang="zh-TW" dirty="0"/>
          </a:p>
        </p:txBody>
      </p:sp>
      <p:sp>
        <p:nvSpPr>
          <p:cNvPr id="67591" name="Text Box 41"/>
          <p:cNvSpPr txBox="1">
            <a:spLocks noChangeArrowheads="1"/>
          </p:cNvSpPr>
          <p:nvPr/>
        </p:nvSpPr>
        <p:spPr bwMode="auto">
          <a:xfrm>
            <a:off x="6175375" y="357187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sz="1800" b="1">
              <a:solidFill>
                <a:srgbClr val="6600CC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285852" y="1589804"/>
            <a:ext cx="7534620" cy="648072"/>
            <a:chOff x="2267" y="1211"/>
            <a:chExt cx="1191" cy="698"/>
          </a:xfrm>
          <a:solidFill>
            <a:srgbClr val="FFFF00"/>
          </a:solidFill>
        </p:grpSpPr>
        <p:sp>
          <p:nvSpPr>
            <p:cNvPr id="54" name="AutoShape 50"/>
            <p:cNvSpPr>
              <a:spLocks noChangeArrowheads="1"/>
            </p:cNvSpPr>
            <p:nvPr/>
          </p:nvSpPr>
          <p:spPr bwMode="auto">
            <a:xfrm>
              <a:off x="2267" y="1211"/>
              <a:ext cx="1191" cy="698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2000">
                <a:ea typeface="文鼎粗隸" pitchFamily="49" charset="-120"/>
              </a:endParaRPr>
            </a:p>
          </p:txBody>
        </p:sp>
        <p:sp>
          <p:nvSpPr>
            <p:cNvPr id="55" name="Text Box 51"/>
            <p:cNvSpPr txBox="1">
              <a:spLocks noChangeArrowheads="1"/>
            </p:cNvSpPr>
            <p:nvPr/>
          </p:nvSpPr>
          <p:spPr bwMode="auto">
            <a:xfrm>
              <a:off x="2296" y="1331"/>
              <a:ext cx="999" cy="4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2400" b="1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</p:grpSp>
      <p:sp>
        <p:nvSpPr>
          <p:cNvPr id="67595" name="矩形 24"/>
          <p:cNvSpPr>
            <a:spLocks noChangeArrowheads="1"/>
          </p:cNvSpPr>
          <p:nvPr/>
        </p:nvSpPr>
        <p:spPr bwMode="auto">
          <a:xfrm>
            <a:off x="1428728" y="1700213"/>
            <a:ext cx="78646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經過</a:t>
            </a:r>
            <a:r>
              <a:rPr lang="zh-TW" altLang="en-US" sz="2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體育器材室前走廊或紅磚道</a:t>
            </a: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，至操場指定位置</a:t>
            </a:r>
            <a:endParaRPr lang="en-US" altLang="zh-TW" sz="2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5357818" y="908050"/>
            <a:ext cx="2736850" cy="576263"/>
          </a:xfrm>
          <a:prstGeom prst="roundRect">
            <a:avLst>
              <a:gd name="adj" fmla="val 50000"/>
            </a:avLst>
          </a:prstGeom>
          <a:solidFill>
            <a:srgbClr val="FF99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2200" dirty="0">
                <a:solidFill>
                  <a:schemeClr val="bg1"/>
                </a:solidFill>
                <a:latin typeface="華康正顏楷體W5" pitchFamily="65" charset="-120"/>
                <a:ea typeface="華康正顏楷體W5" pitchFamily="65" charset="-120"/>
              </a:rPr>
              <a:t>甲梯疏散路線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88925" y="908050"/>
            <a:ext cx="5370507" cy="581025"/>
            <a:chOff x="182" y="572"/>
            <a:chExt cx="3383" cy="366"/>
          </a:xfrm>
        </p:grpSpPr>
        <p:sp>
          <p:nvSpPr>
            <p:cNvPr id="25" name="AutoShape 2"/>
            <p:cNvSpPr>
              <a:spLocks noChangeArrowheads="1"/>
            </p:cNvSpPr>
            <p:nvPr/>
          </p:nvSpPr>
          <p:spPr bwMode="auto">
            <a:xfrm>
              <a:off x="2250" y="572"/>
              <a:ext cx="1315" cy="3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400" dirty="0">
                  <a:solidFill>
                    <a:schemeClr val="bg1"/>
                  </a:solidFill>
                  <a:latin typeface="文鼎粗隸" pitchFamily="49" charset="-120"/>
                  <a:ea typeface="文鼎粗隸" pitchFamily="49" charset="-120"/>
                </a:rPr>
                <a:t>疏散路線</a:t>
              </a:r>
            </a:p>
          </p:txBody>
        </p:sp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182" y="572"/>
              <a:ext cx="2293" cy="36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bg1"/>
                  </a:solidFill>
                  <a:ea typeface="文鼎粗隸" pitchFamily="49" charset="-120"/>
                </a:rPr>
                <a:t>109</a:t>
              </a:r>
              <a:r>
                <a:rPr lang="zh-TW" altLang="en-US" sz="2000" dirty="0">
                  <a:solidFill>
                    <a:schemeClr val="bg1"/>
                  </a:solidFill>
                  <a:ea typeface="文鼎粗隸" pitchFamily="49" charset="-120"/>
                </a:rPr>
                <a:t>學年度防震逃生演練宣導</a:t>
              </a:r>
              <a:endParaRPr lang="zh-TW" altLang="en-US" sz="2200" dirty="0">
                <a:solidFill>
                  <a:schemeClr val="bg1"/>
                </a:solidFill>
                <a:ea typeface="文鼎粗隸" pitchFamily="49" charset="-120"/>
              </a:endParaRPr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613D7004-3364-4A2A-8BA3-682FF60FB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36" y="2552227"/>
            <a:ext cx="6306632" cy="369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88125" y="6237288"/>
            <a:ext cx="2133600" cy="476250"/>
          </a:xfrm>
        </p:spPr>
        <p:txBody>
          <a:bodyPr/>
          <a:lstStyle/>
          <a:p>
            <a:pPr>
              <a:defRPr/>
            </a:pPr>
            <a:fld id="{D1C0AAF1-761F-4E57-BFE6-1CDDB81F7B07}" type="slidenum">
              <a:rPr lang="zh-TW" altLang="en-US"/>
              <a:pPr>
                <a:defRPr/>
              </a:pPr>
              <a:t>12</a:t>
            </a:fld>
            <a:endParaRPr lang="en-US" altLang="zh-TW" dirty="0"/>
          </a:p>
        </p:txBody>
      </p:sp>
      <p:sp>
        <p:nvSpPr>
          <p:cNvPr id="67591" name="Text Box 41"/>
          <p:cNvSpPr txBox="1">
            <a:spLocks noChangeArrowheads="1"/>
          </p:cNvSpPr>
          <p:nvPr/>
        </p:nvSpPr>
        <p:spPr bwMode="auto">
          <a:xfrm>
            <a:off x="6175375" y="357187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sz="1800" b="1">
              <a:solidFill>
                <a:srgbClr val="6600CC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428715" y="1589804"/>
            <a:ext cx="6095613" cy="648072"/>
            <a:chOff x="2267" y="1211"/>
            <a:chExt cx="1191" cy="698"/>
          </a:xfrm>
          <a:solidFill>
            <a:srgbClr val="FFFF00"/>
          </a:solidFill>
        </p:grpSpPr>
        <p:sp>
          <p:nvSpPr>
            <p:cNvPr id="54" name="AutoShape 50"/>
            <p:cNvSpPr>
              <a:spLocks noChangeArrowheads="1"/>
            </p:cNvSpPr>
            <p:nvPr/>
          </p:nvSpPr>
          <p:spPr bwMode="auto">
            <a:xfrm>
              <a:off x="2267" y="1211"/>
              <a:ext cx="1191" cy="698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2000">
                <a:ea typeface="文鼎粗隸" pitchFamily="49" charset="-120"/>
              </a:endParaRPr>
            </a:p>
          </p:txBody>
        </p:sp>
        <p:sp>
          <p:nvSpPr>
            <p:cNvPr id="55" name="Text Box 51"/>
            <p:cNvSpPr txBox="1">
              <a:spLocks noChangeArrowheads="1"/>
            </p:cNvSpPr>
            <p:nvPr/>
          </p:nvSpPr>
          <p:spPr bwMode="auto">
            <a:xfrm>
              <a:off x="2296" y="1331"/>
              <a:ext cx="999" cy="4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2400" b="1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</p:grpSp>
      <p:sp>
        <p:nvSpPr>
          <p:cNvPr id="67595" name="矩形 24"/>
          <p:cNvSpPr>
            <a:spLocks noChangeArrowheads="1"/>
          </p:cNvSpPr>
          <p:nvPr/>
        </p:nvSpPr>
        <p:spPr bwMode="auto">
          <a:xfrm>
            <a:off x="1643042" y="1700213"/>
            <a:ext cx="78646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經過</a:t>
            </a:r>
            <a:r>
              <a:rPr lang="zh-TW" altLang="en-US" sz="2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活動中心前通道</a:t>
            </a: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，至操場指定位置</a:t>
            </a:r>
            <a:endParaRPr lang="en-US" altLang="zh-TW" sz="2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5357818" y="908050"/>
            <a:ext cx="2736850" cy="576263"/>
          </a:xfrm>
          <a:prstGeom prst="roundRect">
            <a:avLst>
              <a:gd name="adj" fmla="val 50000"/>
            </a:avLst>
          </a:prstGeom>
          <a:solidFill>
            <a:srgbClr val="FF99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2200" dirty="0">
                <a:solidFill>
                  <a:schemeClr val="bg1"/>
                </a:solidFill>
                <a:latin typeface="華康正顏楷體W5" pitchFamily="65" charset="-120"/>
                <a:ea typeface="華康正顏楷體W5" pitchFamily="65" charset="-120"/>
              </a:rPr>
              <a:t>乙梯疏散路線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88925" y="908050"/>
            <a:ext cx="5370507" cy="581025"/>
            <a:chOff x="182" y="572"/>
            <a:chExt cx="3383" cy="366"/>
          </a:xfrm>
        </p:grpSpPr>
        <p:sp>
          <p:nvSpPr>
            <p:cNvPr id="25" name="AutoShape 2"/>
            <p:cNvSpPr>
              <a:spLocks noChangeArrowheads="1"/>
            </p:cNvSpPr>
            <p:nvPr/>
          </p:nvSpPr>
          <p:spPr bwMode="auto">
            <a:xfrm>
              <a:off x="2250" y="572"/>
              <a:ext cx="1315" cy="3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400" dirty="0">
                  <a:solidFill>
                    <a:schemeClr val="bg1"/>
                  </a:solidFill>
                  <a:latin typeface="文鼎粗隸" pitchFamily="49" charset="-120"/>
                  <a:ea typeface="文鼎粗隸" pitchFamily="49" charset="-120"/>
                </a:rPr>
                <a:t>疏散路線</a:t>
              </a:r>
            </a:p>
          </p:txBody>
        </p:sp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182" y="572"/>
              <a:ext cx="2293" cy="36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bg1"/>
                  </a:solidFill>
                  <a:ea typeface="文鼎粗隸" pitchFamily="49" charset="-120"/>
                </a:rPr>
                <a:t>109</a:t>
              </a:r>
              <a:r>
                <a:rPr lang="zh-TW" altLang="en-US" sz="2000" dirty="0">
                  <a:solidFill>
                    <a:schemeClr val="bg1"/>
                  </a:solidFill>
                  <a:ea typeface="文鼎粗隸" pitchFamily="49" charset="-120"/>
                </a:rPr>
                <a:t>學年度防震逃生演練宣導</a:t>
              </a:r>
              <a:endParaRPr lang="zh-TW" altLang="en-US" sz="2200" dirty="0">
                <a:solidFill>
                  <a:schemeClr val="bg1"/>
                </a:solidFill>
                <a:ea typeface="文鼎粗隸" pitchFamily="49" charset="-120"/>
              </a:endParaRPr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2AD1E986-A496-4EAF-8A1B-D0695FB8B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2274086"/>
            <a:ext cx="7164288" cy="438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88125" y="6237288"/>
            <a:ext cx="2133600" cy="476250"/>
          </a:xfrm>
        </p:spPr>
        <p:txBody>
          <a:bodyPr/>
          <a:lstStyle/>
          <a:p>
            <a:pPr>
              <a:defRPr/>
            </a:pPr>
            <a:fld id="{D1C0AAF1-761F-4E57-BFE6-1CDDB81F7B07}" type="slidenum">
              <a:rPr lang="zh-TW" altLang="en-US"/>
              <a:pPr>
                <a:defRPr/>
              </a:pPr>
              <a:t>13</a:t>
            </a:fld>
            <a:endParaRPr lang="en-US" altLang="zh-TW" dirty="0"/>
          </a:p>
        </p:txBody>
      </p:sp>
      <p:sp>
        <p:nvSpPr>
          <p:cNvPr id="67591" name="Text Box 41"/>
          <p:cNvSpPr txBox="1">
            <a:spLocks noChangeArrowheads="1"/>
          </p:cNvSpPr>
          <p:nvPr/>
        </p:nvSpPr>
        <p:spPr bwMode="auto">
          <a:xfrm>
            <a:off x="6175375" y="357187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sz="1800" b="1">
              <a:solidFill>
                <a:srgbClr val="6600CC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857224" y="1589804"/>
            <a:ext cx="6929486" cy="648072"/>
            <a:chOff x="2267" y="1211"/>
            <a:chExt cx="1191" cy="698"/>
          </a:xfrm>
          <a:solidFill>
            <a:srgbClr val="FFFF00"/>
          </a:solidFill>
        </p:grpSpPr>
        <p:sp>
          <p:nvSpPr>
            <p:cNvPr id="54" name="AutoShape 50"/>
            <p:cNvSpPr>
              <a:spLocks noChangeArrowheads="1"/>
            </p:cNvSpPr>
            <p:nvPr/>
          </p:nvSpPr>
          <p:spPr bwMode="auto">
            <a:xfrm>
              <a:off x="2267" y="1211"/>
              <a:ext cx="1191" cy="698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2000">
                <a:ea typeface="文鼎粗隸" pitchFamily="49" charset="-120"/>
              </a:endParaRPr>
            </a:p>
          </p:txBody>
        </p:sp>
        <p:sp>
          <p:nvSpPr>
            <p:cNvPr id="55" name="Text Box 51"/>
            <p:cNvSpPr txBox="1">
              <a:spLocks noChangeArrowheads="1"/>
            </p:cNvSpPr>
            <p:nvPr/>
          </p:nvSpPr>
          <p:spPr bwMode="auto">
            <a:xfrm>
              <a:off x="2296" y="1331"/>
              <a:ext cx="999" cy="4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2400" b="1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</p:grpSp>
      <p:sp>
        <p:nvSpPr>
          <p:cNvPr id="67595" name="矩形 24"/>
          <p:cNvSpPr>
            <a:spLocks noChangeArrowheads="1"/>
          </p:cNvSpPr>
          <p:nvPr/>
        </p:nvSpPr>
        <p:spPr bwMode="auto">
          <a:xfrm>
            <a:off x="993642" y="1700213"/>
            <a:ext cx="78646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從</a:t>
            </a:r>
            <a:r>
              <a:rPr lang="zh-TW" altLang="en-US" sz="2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殘障坡道</a:t>
            </a: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經過遊戲器材區，至操場指定位置</a:t>
            </a:r>
            <a:endParaRPr lang="en-US" altLang="zh-TW" sz="2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5357818" y="908050"/>
            <a:ext cx="2736850" cy="576263"/>
          </a:xfrm>
          <a:prstGeom prst="roundRect">
            <a:avLst>
              <a:gd name="adj" fmla="val 50000"/>
            </a:avLst>
          </a:prstGeom>
          <a:solidFill>
            <a:srgbClr val="FF99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2200" dirty="0">
                <a:solidFill>
                  <a:schemeClr val="bg1"/>
                </a:solidFill>
                <a:latin typeface="華康正顏楷體W5" pitchFamily="65" charset="-120"/>
                <a:ea typeface="華康正顏楷體W5" pitchFamily="65" charset="-120"/>
              </a:rPr>
              <a:t>丙梯疏散路線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88925" y="908050"/>
            <a:ext cx="5370507" cy="581025"/>
            <a:chOff x="182" y="572"/>
            <a:chExt cx="3383" cy="366"/>
          </a:xfrm>
        </p:grpSpPr>
        <p:sp>
          <p:nvSpPr>
            <p:cNvPr id="25" name="AutoShape 2"/>
            <p:cNvSpPr>
              <a:spLocks noChangeArrowheads="1"/>
            </p:cNvSpPr>
            <p:nvPr/>
          </p:nvSpPr>
          <p:spPr bwMode="auto">
            <a:xfrm>
              <a:off x="2250" y="572"/>
              <a:ext cx="1315" cy="3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400" dirty="0">
                  <a:solidFill>
                    <a:schemeClr val="bg1"/>
                  </a:solidFill>
                  <a:latin typeface="文鼎粗隸" pitchFamily="49" charset="-120"/>
                  <a:ea typeface="文鼎粗隸" pitchFamily="49" charset="-120"/>
                </a:rPr>
                <a:t>疏散路線</a:t>
              </a:r>
            </a:p>
          </p:txBody>
        </p:sp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182" y="572"/>
              <a:ext cx="2293" cy="36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bg1"/>
                  </a:solidFill>
                  <a:ea typeface="文鼎粗隸" pitchFamily="49" charset="-120"/>
                </a:rPr>
                <a:t>109</a:t>
              </a:r>
              <a:r>
                <a:rPr lang="zh-TW" altLang="en-US" sz="2000" dirty="0">
                  <a:solidFill>
                    <a:schemeClr val="bg1"/>
                  </a:solidFill>
                  <a:ea typeface="文鼎粗隸" pitchFamily="49" charset="-120"/>
                </a:rPr>
                <a:t>學年度防震逃生演練宣導</a:t>
              </a:r>
              <a:endParaRPr lang="zh-TW" altLang="en-US" sz="2200" dirty="0">
                <a:solidFill>
                  <a:schemeClr val="bg1"/>
                </a:solidFill>
                <a:ea typeface="文鼎粗隸" pitchFamily="49" charset="-120"/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D61A3F53-7CC0-407F-88D8-6B6EEC335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9" y="2281859"/>
            <a:ext cx="7522016" cy="3791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88125" y="6237288"/>
            <a:ext cx="2133600" cy="476250"/>
          </a:xfrm>
        </p:spPr>
        <p:txBody>
          <a:bodyPr/>
          <a:lstStyle/>
          <a:p>
            <a:pPr>
              <a:defRPr/>
            </a:pPr>
            <a:fld id="{D1C0AAF1-761F-4E57-BFE6-1CDDB81F7B07}" type="slidenum">
              <a:rPr lang="zh-TW" altLang="en-US"/>
              <a:pPr>
                <a:defRPr/>
              </a:pPr>
              <a:t>14</a:t>
            </a:fld>
            <a:endParaRPr lang="en-US" altLang="zh-TW" dirty="0"/>
          </a:p>
        </p:txBody>
      </p:sp>
      <p:sp>
        <p:nvSpPr>
          <p:cNvPr id="67591" name="Text Box 41"/>
          <p:cNvSpPr txBox="1">
            <a:spLocks noChangeArrowheads="1"/>
          </p:cNvSpPr>
          <p:nvPr/>
        </p:nvSpPr>
        <p:spPr bwMode="auto">
          <a:xfrm>
            <a:off x="6175375" y="357187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sz="1800" b="1">
              <a:solidFill>
                <a:srgbClr val="6600CC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285852" y="1589804"/>
            <a:ext cx="6643734" cy="648072"/>
            <a:chOff x="2267" y="1211"/>
            <a:chExt cx="1191" cy="698"/>
          </a:xfrm>
          <a:solidFill>
            <a:srgbClr val="FFFF00"/>
          </a:solidFill>
        </p:grpSpPr>
        <p:sp>
          <p:nvSpPr>
            <p:cNvPr id="54" name="AutoShape 50"/>
            <p:cNvSpPr>
              <a:spLocks noChangeArrowheads="1"/>
            </p:cNvSpPr>
            <p:nvPr/>
          </p:nvSpPr>
          <p:spPr bwMode="auto">
            <a:xfrm>
              <a:off x="2267" y="1211"/>
              <a:ext cx="1191" cy="698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2000">
                <a:ea typeface="文鼎粗隸" pitchFamily="49" charset="-120"/>
              </a:endParaRPr>
            </a:p>
          </p:txBody>
        </p:sp>
        <p:sp>
          <p:nvSpPr>
            <p:cNvPr id="55" name="Text Box 51"/>
            <p:cNvSpPr txBox="1">
              <a:spLocks noChangeArrowheads="1"/>
            </p:cNvSpPr>
            <p:nvPr/>
          </p:nvSpPr>
          <p:spPr bwMode="auto">
            <a:xfrm>
              <a:off x="2296" y="1331"/>
              <a:ext cx="999" cy="4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2400" b="1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</p:grpSp>
      <p:sp>
        <p:nvSpPr>
          <p:cNvPr id="67595" name="矩形 24"/>
          <p:cNvSpPr>
            <a:spLocks noChangeArrowheads="1"/>
          </p:cNvSpPr>
          <p:nvPr/>
        </p:nvSpPr>
        <p:spPr bwMode="auto">
          <a:xfrm>
            <a:off x="1428728" y="1700213"/>
            <a:ext cx="78646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經過</a:t>
            </a:r>
            <a:r>
              <a:rPr lang="zh-TW" altLang="en-US" sz="2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一樓丁梯廁所前走廊</a:t>
            </a: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，至操場指定位置</a:t>
            </a:r>
            <a:endParaRPr lang="en-US" altLang="zh-TW" sz="2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5357818" y="908050"/>
            <a:ext cx="2736850" cy="576263"/>
          </a:xfrm>
          <a:prstGeom prst="roundRect">
            <a:avLst>
              <a:gd name="adj" fmla="val 50000"/>
            </a:avLst>
          </a:prstGeom>
          <a:solidFill>
            <a:srgbClr val="FF99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2200" dirty="0">
                <a:solidFill>
                  <a:schemeClr val="bg1"/>
                </a:solidFill>
                <a:latin typeface="華康正顏楷體W5" pitchFamily="65" charset="-120"/>
                <a:ea typeface="華康正顏楷體W5" pitchFamily="65" charset="-120"/>
              </a:rPr>
              <a:t>丁梯疏散路線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88925" y="908050"/>
            <a:ext cx="5370507" cy="581025"/>
            <a:chOff x="182" y="572"/>
            <a:chExt cx="3383" cy="366"/>
          </a:xfrm>
        </p:grpSpPr>
        <p:sp>
          <p:nvSpPr>
            <p:cNvPr id="25" name="AutoShape 2"/>
            <p:cNvSpPr>
              <a:spLocks noChangeArrowheads="1"/>
            </p:cNvSpPr>
            <p:nvPr/>
          </p:nvSpPr>
          <p:spPr bwMode="auto">
            <a:xfrm>
              <a:off x="2250" y="572"/>
              <a:ext cx="1315" cy="3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400" dirty="0">
                  <a:solidFill>
                    <a:schemeClr val="bg1"/>
                  </a:solidFill>
                  <a:latin typeface="文鼎粗隸" pitchFamily="49" charset="-120"/>
                  <a:ea typeface="文鼎粗隸" pitchFamily="49" charset="-120"/>
                </a:rPr>
                <a:t>疏散路線</a:t>
              </a:r>
            </a:p>
          </p:txBody>
        </p:sp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182" y="572"/>
              <a:ext cx="2293" cy="36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bg1"/>
                  </a:solidFill>
                  <a:ea typeface="文鼎粗隸" pitchFamily="49" charset="-120"/>
                </a:rPr>
                <a:t>109</a:t>
              </a:r>
              <a:r>
                <a:rPr lang="zh-TW" altLang="en-US" sz="2000" dirty="0">
                  <a:solidFill>
                    <a:schemeClr val="bg1"/>
                  </a:solidFill>
                  <a:ea typeface="文鼎粗隸" pitchFamily="49" charset="-120"/>
                </a:rPr>
                <a:t>學年度防震逃生演練宣導</a:t>
              </a:r>
              <a:endParaRPr lang="zh-TW" altLang="en-US" sz="2200" dirty="0">
                <a:solidFill>
                  <a:schemeClr val="bg1"/>
                </a:solidFill>
                <a:ea typeface="文鼎粗隸" pitchFamily="49" charset="-120"/>
              </a:endParaRPr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2E22649D-DC67-4AD9-B620-B64E98ED5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65" y="2474914"/>
            <a:ext cx="6493880" cy="368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88125" y="6237288"/>
            <a:ext cx="2133600" cy="476250"/>
          </a:xfrm>
        </p:spPr>
        <p:txBody>
          <a:bodyPr/>
          <a:lstStyle/>
          <a:p>
            <a:pPr>
              <a:defRPr/>
            </a:pPr>
            <a:fld id="{D1C0AAF1-761F-4E57-BFE6-1CDDB81F7B07}" type="slidenum">
              <a:rPr lang="zh-TW" altLang="en-US"/>
              <a:pPr>
                <a:defRPr/>
              </a:pPr>
              <a:t>15</a:t>
            </a:fld>
            <a:endParaRPr lang="en-US" altLang="zh-TW" dirty="0"/>
          </a:p>
        </p:txBody>
      </p:sp>
      <p:sp>
        <p:nvSpPr>
          <p:cNvPr id="67591" name="Text Box 41"/>
          <p:cNvSpPr txBox="1">
            <a:spLocks noChangeArrowheads="1"/>
          </p:cNvSpPr>
          <p:nvPr/>
        </p:nvSpPr>
        <p:spPr bwMode="auto">
          <a:xfrm>
            <a:off x="6175375" y="357187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sz="1800" b="1">
              <a:solidFill>
                <a:srgbClr val="66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5357818" y="908050"/>
            <a:ext cx="2736850" cy="576263"/>
          </a:xfrm>
          <a:prstGeom prst="roundRect">
            <a:avLst>
              <a:gd name="adj" fmla="val 50000"/>
            </a:avLst>
          </a:prstGeom>
          <a:solidFill>
            <a:srgbClr val="FF99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2200" dirty="0">
                <a:solidFill>
                  <a:schemeClr val="bg1"/>
                </a:solidFill>
                <a:latin typeface="華康正顏楷體W5" pitchFamily="65" charset="-120"/>
                <a:ea typeface="華康正顏楷體W5" pitchFamily="65" charset="-120"/>
              </a:rPr>
              <a:t>集合路線簡圖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88925" y="908050"/>
            <a:ext cx="5370507" cy="581025"/>
            <a:chOff x="182" y="572"/>
            <a:chExt cx="3383" cy="366"/>
          </a:xfrm>
        </p:grpSpPr>
        <p:sp>
          <p:nvSpPr>
            <p:cNvPr id="25" name="AutoShape 2"/>
            <p:cNvSpPr>
              <a:spLocks noChangeArrowheads="1"/>
            </p:cNvSpPr>
            <p:nvPr/>
          </p:nvSpPr>
          <p:spPr bwMode="auto">
            <a:xfrm>
              <a:off x="2250" y="572"/>
              <a:ext cx="1315" cy="3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400" dirty="0">
                  <a:solidFill>
                    <a:schemeClr val="bg1"/>
                  </a:solidFill>
                  <a:latin typeface="文鼎粗隸" pitchFamily="49" charset="-120"/>
                  <a:ea typeface="文鼎粗隸" pitchFamily="49" charset="-120"/>
                </a:rPr>
                <a:t>疏散路線</a:t>
              </a:r>
            </a:p>
          </p:txBody>
        </p:sp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182" y="572"/>
              <a:ext cx="2293" cy="36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bg1"/>
                  </a:solidFill>
                  <a:ea typeface="文鼎粗隸" pitchFamily="49" charset="-120"/>
                </a:rPr>
                <a:t>109</a:t>
              </a:r>
              <a:r>
                <a:rPr lang="zh-TW" altLang="en-US" sz="2000" dirty="0">
                  <a:solidFill>
                    <a:schemeClr val="bg1"/>
                  </a:solidFill>
                  <a:ea typeface="文鼎粗隸" pitchFamily="49" charset="-120"/>
                </a:rPr>
                <a:t>學年度防震逃生演練宣導</a:t>
              </a:r>
              <a:endParaRPr lang="zh-TW" altLang="en-US" sz="2200" dirty="0">
                <a:solidFill>
                  <a:schemeClr val="bg1"/>
                </a:solidFill>
                <a:ea typeface="文鼎粗隸" pitchFamily="49" charset="-120"/>
              </a:endParaRPr>
            </a:p>
          </p:txBody>
        </p:sp>
      </p:grpSp>
      <p:grpSp>
        <p:nvGrpSpPr>
          <p:cNvPr id="5122" name="Group 2"/>
          <p:cNvGrpSpPr>
            <a:grpSpLocks noChangeAspect="1"/>
          </p:cNvGrpSpPr>
          <p:nvPr/>
        </p:nvGrpSpPr>
        <p:grpSpPr bwMode="auto">
          <a:xfrm>
            <a:off x="714348" y="1550601"/>
            <a:ext cx="7786742" cy="5021671"/>
            <a:chOff x="1808" y="7020"/>
            <a:chExt cx="9180" cy="6480"/>
          </a:xfrm>
        </p:grpSpPr>
        <p:sp>
          <p:nvSpPr>
            <p:cNvPr id="5123" name="AutoShape 3"/>
            <p:cNvSpPr>
              <a:spLocks noChangeAspect="1" noChangeArrowheads="1"/>
            </p:cNvSpPr>
            <p:nvPr/>
          </p:nvSpPr>
          <p:spPr bwMode="auto">
            <a:xfrm>
              <a:off x="1808" y="7020"/>
              <a:ext cx="9180" cy="64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6262" y="9053"/>
              <a:ext cx="19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司　令　台</a:t>
              </a:r>
              <a:endParaRPr kumimoji="1" 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125" name="Oval 5"/>
            <p:cNvSpPr>
              <a:spLocks noChangeArrowheads="1"/>
            </p:cNvSpPr>
            <p:nvPr/>
          </p:nvSpPr>
          <p:spPr bwMode="auto">
            <a:xfrm>
              <a:off x="5048" y="10260"/>
              <a:ext cx="414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操場</a:t>
              </a:r>
              <a:endParaRPr kumimoji="1" 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2168" y="10080"/>
              <a:ext cx="252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2168" y="7200"/>
              <a:ext cx="2700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5080" y="8608"/>
              <a:ext cx="0" cy="107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1899" y="10260"/>
              <a:ext cx="2999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丁梯班級（紅色）－</a:t>
              </a:r>
              <a:endParaRPr kumimoji="1" lang="zh-TW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從丁梯廁所走到操場</a:t>
              </a:r>
              <a:endParaRPr kumimoji="1" lang="zh-TW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5228" y="9000"/>
              <a:ext cx="900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2168" y="11591"/>
              <a:ext cx="2520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1899" y="11782"/>
              <a:ext cx="2999" cy="9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丙梯班級（綠色）－</a:t>
              </a:r>
              <a:endParaRPr kumimoji="1" lang="zh-TW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從遊戲器材區走到操場</a:t>
              </a:r>
              <a:endParaRPr kumimoji="1" lang="zh-TW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V="1">
              <a:off x="4868" y="11321"/>
              <a:ext cx="1800" cy="27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5094" y="9900"/>
              <a:ext cx="1440" cy="12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2287" y="8592"/>
              <a:ext cx="252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36" name="AutoShape 16"/>
            <p:cNvSpPr>
              <a:spLocks noChangeAspect="1" noChangeArrowheads="1"/>
            </p:cNvSpPr>
            <p:nvPr/>
          </p:nvSpPr>
          <p:spPr bwMode="auto">
            <a:xfrm>
              <a:off x="1808" y="7380"/>
              <a:ext cx="8280" cy="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1899" y="8820"/>
              <a:ext cx="2999" cy="10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甲梯班級（藍色）－經過體育器材室前或紅磚道走廊走到操場</a:t>
              </a:r>
              <a:endParaRPr kumimoji="1" lang="zh-TW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6128" y="9180"/>
              <a:ext cx="1" cy="9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1857" y="7380"/>
              <a:ext cx="3401" cy="10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乙梯、活動中心班級（紫色）－</a:t>
              </a:r>
              <a:endParaRPr kumimoji="1" lang="zh-TW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經過活動中心前步道走到操場</a:t>
              </a:r>
              <a:endParaRPr kumimoji="1" 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140" name="Text Box 20"/>
            <p:cNvSpPr txBox="1">
              <a:spLocks noChangeArrowheads="1"/>
            </p:cNvSpPr>
            <p:nvPr/>
          </p:nvSpPr>
          <p:spPr bwMode="auto">
            <a:xfrm>
              <a:off x="5716" y="7229"/>
              <a:ext cx="4548" cy="16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活動中心</a:t>
              </a:r>
              <a:endParaRPr kumimoji="1" lang="zh-TW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4924" y="10089"/>
              <a:ext cx="1065" cy="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 flipH="1">
              <a:off x="5294" y="7667"/>
              <a:ext cx="303" cy="73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5093" y="7200"/>
              <a:ext cx="133" cy="54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5245" y="7920"/>
              <a:ext cx="1" cy="9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90F26-12E9-4C84-B0BF-3B3EF5D46F87}" type="slidenum">
              <a:rPr lang="zh-TW" altLang="en-US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2150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29064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各班到達操場時請找定位點並以面對司令台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男左女右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兩排坐下，物品放在前面（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男生排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  <a:hlinkClick r:id="rId3" action="ppaction://hlinkfile"/>
              </a:rPr>
              <a:t>對齊定位點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各班聽候廣播清點人數並在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  <a:hlinkClick r:id="rId4" action="ppaction://hlinkfile"/>
              </a:rPr>
              <a:t>綠卡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上填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寫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卡片上的人數及請假學生號碼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，再請班長或導師直接交到點名老師處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點名老師請在司令台左側集合－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一年級：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靜芳</a:t>
            </a:r>
            <a:r>
              <a:rPr lang="zh-TW" altLang="zh-TW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老師、二年級：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安閔</a:t>
            </a:r>
            <a:r>
              <a:rPr lang="zh-TW" altLang="zh-TW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老師</a:t>
            </a:r>
            <a:endParaRPr lang="en-US" altLang="zh-TW" sz="24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三年級：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以喬</a:t>
            </a:r>
            <a:r>
              <a:rPr lang="zh-TW" altLang="zh-TW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老師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四年級：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宥寧</a:t>
            </a:r>
            <a:r>
              <a:rPr lang="zh-TW" altLang="zh-TW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老師</a:t>
            </a:r>
            <a:endParaRPr lang="en-US" altLang="zh-TW" sz="24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五年級：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麗妃</a:t>
            </a:r>
            <a:r>
              <a:rPr lang="zh-TW" altLang="zh-TW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老師、六年級：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筠琪</a:t>
            </a:r>
            <a:r>
              <a:rPr lang="zh-TW" altLang="zh-TW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老師</a:t>
            </a:r>
            <a:endParaRPr lang="en-US" altLang="zh-TW" sz="24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幼兒園</a:t>
            </a:r>
            <a:r>
              <a:rPr lang="en-US" altLang="zh-TW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含特教</a:t>
            </a:r>
            <a:r>
              <a:rPr lang="en-US" altLang="zh-TW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):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佩君老師</a:t>
            </a:r>
            <a:endParaRPr lang="en-US" altLang="zh-TW" sz="24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科任老師</a:t>
            </a:r>
            <a:r>
              <a:rPr lang="en-US" altLang="zh-TW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蕙如老師</a:t>
            </a:r>
            <a:endParaRPr lang="zh-TW" altLang="zh-TW" sz="24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</a:pP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572000" y="981075"/>
            <a:ext cx="2087562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bg1"/>
                </a:solidFill>
                <a:latin typeface="文鼎粗隸" pitchFamily="49" charset="-120"/>
                <a:ea typeface="文鼎粗隸" pitchFamily="49" charset="-120"/>
              </a:rPr>
              <a:t>清點人數</a:t>
            </a:r>
          </a:p>
        </p:txBody>
      </p:sp>
      <p:sp>
        <p:nvSpPr>
          <p:cNvPr id="21508" name="AutoShape 3"/>
          <p:cNvSpPr>
            <a:spLocks noGrp="1" noChangeArrowheads="1"/>
          </p:cNvSpPr>
          <p:nvPr>
            <p:ph type="title"/>
          </p:nvPr>
        </p:nvSpPr>
        <p:spPr>
          <a:xfrm>
            <a:off x="468312" y="981075"/>
            <a:ext cx="4246563" cy="581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99"/>
              </a:gs>
              <a:gs pos="100000">
                <a:srgbClr val="000066"/>
              </a:gs>
            </a:gsLst>
            <a:lin ang="5400000" scaled="1"/>
          </a:gradFill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chemeClr val="bg1"/>
                </a:solidFill>
                <a:ea typeface="文鼎粗隸" pitchFamily="49" charset="-120"/>
              </a:rPr>
              <a:t>109</a:t>
            </a:r>
            <a:r>
              <a:rPr lang="zh-TW" altLang="en-US" sz="2400" dirty="0">
                <a:solidFill>
                  <a:schemeClr val="bg1"/>
                </a:solidFill>
                <a:ea typeface="文鼎粗隸" pitchFamily="49" charset="-120"/>
              </a:rPr>
              <a:t>學年度防震逃生演練宣導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2B702A5-F0FC-4EDA-BE14-2FCE675828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04" y="4234070"/>
            <a:ext cx="3364395" cy="2242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5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F5E12-8187-4778-A0E8-6CA5A05AA4BD}" type="slidenum">
              <a:rPr lang="zh-TW" altLang="en-US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48489" name="AutoShape 9"/>
          <p:cNvSpPr>
            <a:spLocks noChangeArrowheads="1"/>
          </p:cNvSpPr>
          <p:nvPr/>
        </p:nvSpPr>
        <p:spPr bwMode="auto">
          <a:xfrm>
            <a:off x="971550" y="2636838"/>
            <a:ext cx="7704138" cy="1728787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肆、結語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44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6150" y="355600"/>
            <a:ext cx="9250150" cy="61976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00338" y="4941888"/>
            <a:ext cx="3708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800" b="1">
                <a:solidFill>
                  <a:srgbClr val="800080"/>
                </a:solidFill>
                <a:latin typeface="標楷體" pitchFamily="65" charset="-120"/>
                <a:ea typeface="文鼎粗隸" pitchFamily="49" charset="-120"/>
              </a:rPr>
              <a:t>感謝聆聽！</a:t>
            </a:r>
          </a:p>
          <a:p>
            <a:pPr algn="ctr"/>
            <a:r>
              <a:rPr lang="zh-TW" altLang="en-US" sz="4800" b="1">
                <a:solidFill>
                  <a:srgbClr val="800080"/>
                </a:solidFill>
                <a:latin typeface="標楷體" pitchFamily="65" charset="-120"/>
                <a:ea typeface="文鼎粗隸" pitchFamily="49" charset="-120"/>
              </a:rPr>
              <a:t>敬請指教！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77DF1-D8B4-4DA0-B127-DEAC4D241893}" type="slidenum">
              <a:rPr lang="zh-TW" altLang="en-US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302625" cy="4824412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壹、參加人員</a:t>
            </a:r>
            <a:endParaRPr lang="en-US" altLang="zh-TW" sz="4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5000"/>
              </a:lnSpc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貳、演練時程</a:t>
            </a:r>
          </a:p>
          <a:p>
            <a:pPr eaLnBrk="1" hangingPunct="1">
              <a:lnSpc>
                <a:spcPct val="125000"/>
              </a:lnSpc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叁、演練流程</a:t>
            </a:r>
          </a:p>
          <a:p>
            <a:pPr eaLnBrk="1" hangingPunct="1">
              <a:lnSpc>
                <a:spcPct val="125000"/>
              </a:lnSpc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肆、結語</a:t>
            </a:r>
            <a:endParaRPr lang="en-US" altLang="zh-TW" sz="4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5000"/>
              </a:lnSpc>
            </a:pP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9" name="AutoShape 9"/>
          <p:cNvSpPr>
            <a:spLocks noGrp="1" noChangeArrowheads="1"/>
          </p:cNvSpPr>
          <p:nvPr>
            <p:ph type="title"/>
          </p:nvPr>
        </p:nvSpPr>
        <p:spPr>
          <a:xfrm>
            <a:off x="2627313" y="836613"/>
            <a:ext cx="4176712" cy="6524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6633"/>
              </a:gs>
              <a:gs pos="100000">
                <a:srgbClr val="663300"/>
              </a:gs>
            </a:gsLst>
            <a:lin ang="5400000" scaled="1"/>
          </a:gradFill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zh-TW" altLang="en-US" sz="4000" dirty="0">
                <a:solidFill>
                  <a:schemeClr val="bg1"/>
                </a:solidFill>
                <a:ea typeface="文鼎粗隸" pitchFamily="49" charset="-120"/>
              </a:rPr>
              <a:t>簡報大綱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14F89E0-1C3F-4BB8-884E-FAAA219EA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3716288" cy="209108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C2757-35F2-419D-969F-D44BD23EAEC1}" type="slidenum">
              <a:rPr lang="zh-TW" altLang="en-US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20483" name="AutoShape 3"/>
          <p:cNvSpPr>
            <a:spLocks noGrp="1" noChangeArrowheads="1"/>
          </p:cNvSpPr>
          <p:nvPr>
            <p:ph type="title"/>
          </p:nvPr>
        </p:nvSpPr>
        <p:spPr>
          <a:xfrm>
            <a:off x="395288" y="2636838"/>
            <a:ext cx="8229600" cy="1143000"/>
          </a:xfrm>
          <a:prstGeom prst="roundRect">
            <a:avLst>
              <a:gd name="adj" fmla="val 50000"/>
            </a:avLst>
          </a:prstGeom>
          <a:solidFill>
            <a:srgbClr val="CC6600"/>
          </a:solidFill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bg1"/>
                </a:solidFill>
                <a:ea typeface="文鼎粗隸" pitchFamily="49" charset="-120"/>
              </a:rPr>
              <a:t>壹、參加人員</a:t>
            </a:r>
            <a:endParaRPr lang="en-US" altLang="zh-TW" dirty="0">
              <a:solidFill>
                <a:schemeClr val="bg1"/>
              </a:solidFill>
              <a:ea typeface="文鼎粗隸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90F26-12E9-4C84-B0BF-3B3EF5D46F87}" type="slidenum">
              <a:rPr lang="zh-TW" altLang="en-US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2150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43444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主要參加人員：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國小部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教職員和學生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　 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幼兒園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教職員和學生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兩天所有校隊全需參與演練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/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當天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下雨直接取消演練</a:t>
            </a: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572000" y="981075"/>
            <a:ext cx="2087562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bg1"/>
                </a:solidFill>
                <a:latin typeface="文鼎粗隸" pitchFamily="49" charset="-120"/>
                <a:ea typeface="文鼎粗隸" pitchFamily="49" charset="-120"/>
              </a:rPr>
              <a:t>參加人員</a:t>
            </a:r>
          </a:p>
        </p:txBody>
      </p:sp>
      <p:sp>
        <p:nvSpPr>
          <p:cNvPr id="21508" name="AutoShape 3"/>
          <p:cNvSpPr>
            <a:spLocks noGrp="1" noChangeArrowheads="1"/>
          </p:cNvSpPr>
          <p:nvPr>
            <p:ph type="title"/>
          </p:nvPr>
        </p:nvSpPr>
        <p:spPr>
          <a:xfrm>
            <a:off x="468312" y="981075"/>
            <a:ext cx="4246563" cy="581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99"/>
              </a:gs>
              <a:gs pos="100000">
                <a:srgbClr val="000066"/>
              </a:gs>
            </a:gsLst>
            <a:lin ang="5400000" scaled="1"/>
          </a:gradFill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chemeClr val="bg1"/>
                </a:solidFill>
                <a:ea typeface="文鼎粗隸" pitchFamily="49" charset="-120"/>
              </a:rPr>
              <a:t>109</a:t>
            </a:r>
            <a:r>
              <a:rPr lang="zh-TW" altLang="en-US" sz="2400" dirty="0">
                <a:solidFill>
                  <a:schemeClr val="bg1"/>
                </a:solidFill>
                <a:ea typeface="文鼎粗隸" pitchFamily="49" charset="-120"/>
              </a:rPr>
              <a:t>學年度防震逃生演練宣導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5A38175-FAA5-4DA7-A0CC-E79B3D88A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17842"/>
            <a:ext cx="3419872" cy="227991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5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9FB1E-0599-4AD8-BA64-B8E55DD1F493}" type="slidenum">
              <a:rPr lang="zh-TW" altLang="en-US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48489" name="AutoShape 9"/>
          <p:cNvSpPr>
            <a:spLocks noChangeArrowheads="1"/>
          </p:cNvSpPr>
          <p:nvPr/>
        </p:nvSpPr>
        <p:spPr bwMode="auto">
          <a:xfrm>
            <a:off x="1042988" y="2852738"/>
            <a:ext cx="7345362" cy="1655762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貳、演練時程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90F26-12E9-4C84-B0BF-3B3EF5D46F87}" type="slidenum">
              <a:rPr lang="zh-TW" altLang="en-US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2150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29064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演練時間：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en-US" altLang="zh-TW" sz="2800" b="1" u="sng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u="sng" dirty="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800" b="1" u="sng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b="1" u="sng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地震預演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結合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班級避難演練動作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疏散路線演練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，並作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　　檢討修正。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en-US" altLang="zh-TW" sz="2800" b="1" u="sng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u="sng" dirty="0"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800" b="1" u="sng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b="1" u="sng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正式地震演練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全盤演練並正式拍照錄影，並按照檢討重點執　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　　行。</a:t>
            </a:r>
          </a:p>
          <a:p>
            <a:pPr eaLnBrk="1" hangingPunct="1"/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572000" y="981075"/>
            <a:ext cx="2087562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bg1"/>
                </a:solidFill>
                <a:latin typeface="文鼎粗隸" pitchFamily="49" charset="-120"/>
                <a:ea typeface="文鼎粗隸" pitchFamily="49" charset="-120"/>
              </a:rPr>
              <a:t>演練時程</a:t>
            </a:r>
          </a:p>
        </p:txBody>
      </p:sp>
      <p:sp>
        <p:nvSpPr>
          <p:cNvPr id="21508" name="AutoShape 3"/>
          <p:cNvSpPr>
            <a:spLocks noGrp="1" noChangeArrowheads="1"/>
          </p:cNvSpPr>
          <p:nvPr>
            <p:ph type="title"/>
          </p:nvPr>
        </p:nvSpPr>
        <p:spPr>
          <a:xfrm>
            <a:off x="468312" y="981075"/>
            <a:ext cx="4246563" cy="581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99"/>
              </a:gs>
              <a:gs pos="100000">
                <a:srgbClr val="000066"/>
              </a:gs>
            </a:gsLst>
            <a:lin ang="5400000" scaled="1"/>
          </a:gradFill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chemeClr val="bg1"/>
                </a:solidFill>
                <a:ea typeface="文鼎粗隸" pitchFamily="49" charset="-120"/>
              </a:rPr>
              <a:t>109</a:t>
            </a:r>
            <a:r>
              <a:rPr lang="zh-TW" altLang="en-US" sz="2400" dirty="0">
                <a:solidFill>
                  <a:schemeClr val="bg1"/>
                </a:solidFill>
                <a:ea typeface="文鼎粗隸" pitchFamily="49" charset="-120"/>
              </a:rPr>
              <a:t>學年度防震逃生演練宣導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5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F1F28-6AC5-41A6-9B97-807308592692}" type="slidenum">
              <a:rPr lang="zh-TW" altLang="en-US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48489" name="AutoShape 9"/>
          <p:cNvSpPr>
            <a:spLocks noChangeArrowheads="1"/>
          </p:cNvSpPr>
          <p:nvPr/>
        </p:nvSpPr>
        <p:spPr bwMode="auto">
          <a:xfrm>
            <a:off x="1042988" y="2852738"/>
            <a:ext cx="7345362" cy="158432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叁、演練流程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90F26-12E9-4C84-B0BF-3B3EF5D46F87}" type="slidenum">
              <a:rPr lang="zh-TW" altLang="en-US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2150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450979"/>
            <a:ext cx="8229600" cy="25495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主要演練流程：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主震演練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(8:10~8:15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實施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班級演練動作及走廊集合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ct val="130000"/>
              </a:lnSpc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疏散演練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(8:15~8:20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實施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校園疏散路線演練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ct val="130000"/>
              </a:lnSpc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清點人數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(8:20~8:30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實施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各班點名及人員回報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572000" y="981075"/>
            <a:ext cx="2087562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bg1"/>
                </a:solidFill>
                <a:latin typeface="文鼎粗隸" pitchFamily="49" charset="-120"/>
                <a:ea typeface="文鼎粗隸" pitchFamily="49" charset="-120"/>
              </a:rPr>
              <a:t>演練流程</a:t>
            </a:r>
          </a:p>
        </p:txBody>
      </p:sp>
      <p:sp>
        <p:nvSpPr>
          <p:cNvPr id="21508" name="AutoShape 3"/>
          <p:cNvSpPr>
            <a:spLocks noGrp="1" noChangeArrowheads="1"/>
          </p:cNvSpPr>
          <p:nvPr>
            <p:ph type="title"/>
          </p:nvPr>
        </p:nvSpPr>
        <p:spPr>
          <a:xfrm>
            <a:off x="468312" y="981075"/>
            <a:ext cx="4246563" cy="581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99"/>
              </a:gs>
              <a:gs pos="100000">
                <a:srgbClr val="000066"/>
              </a:gs>
            </a:gsLst>
            <a:lin ang="5400000" scaled="1"/>
          </a:gradFill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chemeClr val="bg1"/>
                </a:solidFill>
                <a:ea typeface="文鼎粗隸" pitchFamily="49" charset="-120"/>
              </a:rPr>
              <a:t>109</a:t>
            </a:r>
            <a:r>
              <a:rPr lang="zh-TW" altLang="en-US" sz="2400" dirty="0">
                <a:solidFill>
                  <a:schemeClr val="bg1"/>
                </a:solidFill>
                <a:ea typeface="文鼎粗隸" pitchFamily="49" charset="-120"/>
              </a:rPr>
              <a:t>學年度防震逃生演練宣導</a:t>
            </a:r>
          </a:p>
        </p:txBody>
      </p: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251520" y="5857892"/>
            <a:ext cx="2808312" cy="500066"/>
            <a:chOff x="1980" y="1374"/>
            <a:chExt cx="1191" cy="698"/>
          </a:xfrm>
          <a:solidFill>
            <a:srgbClr val="FF99FF"/>
          </a:solidFill>
        </p:grpSpPr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1980" y="1374"/>
              <a:ext cx="1191" cy="698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2000">
                <a:latin typeface="Arial" charset="0"/>
                <a:ea typeface="文鼎粗隸" pitchFamily="49" charset="-120"/>
              </a:endParaRPr>
            </a:p>
          </p:txBody>
        </p:sp>
        <p:sp>
          <p:nvSpPr>
            <p:cNvPr id="12" name="Text Box 51"/>
            <p:cNvSpPr txBox="1">
              <a:spLocks noChangeArrowheads="1"/>
            </p:cNvSpPr>
            <p:nvPr/>
          </p:nvSpPr>
          <p:spPr bwMode="auto">
            <a:xfrm>
              <a:off x="2007" y="1427"/>
              <a:ext cx="1072" cy="3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>
                  <a:latin typeface="Arial" charset="0"/>
                  <a:ea typeface="標楷體" pitchFamily="65" charset="-120"/>
                </a:rPr>
                <a:t>主震演練</a:t>
              </a:r>
            </a:p>
          </p:txBody>
        </p: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3192448" y="5841819"/>
            <a:ext cx="2808312" cy="516139"/>
            <a:chOff x="1980" y="1253"/>
            <a:chExt cx="1191" cy="698"/>
          </a:xfrm>
          <a:solidFill>
            <a:srgbClr val="FF99FF"/>
          </a:solidFill>
        </p:grpSpPr>
        <p:sp>
          <p:nvSpPr>
            <p:cNvPr id="14" name="AutoShape 50"/>
            <p:cNvSpPr>
              <a:spLocks noChangeArrowheads="1"/>
            </p:cNvSpPr>
            <p:nvPr/>
          </p:nvSpPr>
          <p:spPr bwMode="auto">
            <a:xfrm>
              <a:off x="1980" y="1253"/>
              <a:ext cx="1191" cy="698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2000">
                <a:latin typeface="Arial" charset="0"/>
                <a:ea typeface="文鼎粗隸" pitchFamily="49" charset="-120"/>
              </a:endParaRPr>
            </a:p>
          </p:txBody>
        </p:sp>
        <p:sp>
          <p:nvSpPr>
            <p:cNvPr id="15" name="Text Box 51"/>
            <p:cNvSpPr txBox="1">
              <a:spLocks noChangeArrowheads="1"/>
            </p:cNvSpPr>
            <p:nvPr/>
          </p:nvSpPr>
          <p:spPr bwMode="auto">
            <a:xfrm>
              <a:off x="2007" y="1305"/>
              <a:ext cx="1137" cy="3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200" b="1" dirty="0">
                  <a:latin typeface="Arial" charset="0"/>
                  <a:ea typeface="標楷體" pitchFamily="65" charset="-120"/>
                </a:rPr>
                <a:t>疏散演練</a:t>
              </a:r>
            </a:p>
          </p:txBody>
        </p:sp>
      </p:grpSp>
      <p:grpSp>
        <p:nvGrpSpPr>
          <p:cNvPr id="16" name="Group 54"/>
          <p:cNvGrpSpPr>
            <a:grpSpLocks/>
          </p:cNvGrpSpPr>
          <p:nvPr/>
        </p:nvGrpSpPr>
        <p:grpSpPr bwMode="auto">
          <a:xfrm>
            <a:off x="6084200" y="5809825"/>
            <a:ext cx="3059832" cy="571503"/>
            <a:chOff x="1980" y="1253"/>
            <a:chExt cx="1191" cy="698"/>
          </a:xfrm>
          <a:solidFill>
            <a:srgbClr val="FF99FF"/>
          </a:solidFill>
        </p:grpSpPr>
        <p:sp>
          <p:nvSpPr>
            <p:cNvPr id="17" name="AutoShape 50"/>
            <p:cNvSpPr>
              <a:spLocks noChangeArrowheads="1"/>
            </p:cNvSpPr>
            <p:nvPr/>
          </p:nvSpPr>
          <p:spPr bwMode="auto">
            <a:xfrm>
              <a:off x="1980" y="1253"/>
              <a:ext cx="1191" cy="698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2000">
                <a:latin typeface="Arial" charset="0"/>
                <a:ea typeface="文鼎粗隸" pitchFamily="49" charset="-120"/>
              </a:endParaRPr>
            </a:p>
          </p:txBody>
        </p:sp>
        <p:sp>
          <p:nvSpPr>
            <p:cNvPr id="18" name="Text Box 51"/>
            <p:cNvSpPr txBox="1">
              <a:spLocks noChangeArrowheads="1"/>
            </p:cNvSpPr>
            <p:nvPr/>
          </p:nvSpPr>
          <p:spPr bwMode="auto">
            <a:xfrm>
              <a:off x="2007" y="1295"/>
              <a:ext cx="1137" cy="5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200" b="1" dirty="0">
                  <a:latin typeface="Arial" charset="0"/>
                  <a:ea typeface="標楷體" pitchFamily="65" charset="-120"/>
                </a:rPr>
                <a:t>清點人數</a:t>
              </a: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6BCD590F-052F-4BE7-8447-DD6FB1A6B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22827"/>
            <a:ext cx="2808584" cy="2107626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0774CF9F-5312-4F37-AE40-F1CC06AE7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03" y="3648401"/>
            <a:ext cx="2808583" cy="2107625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3183C71D-C820-4528-805E-54B287E210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66" y="3648401"/>
            <a:ext cx="2808583" cy="21064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5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90F26-12E9-4C84-B0BF-3B3EF5D46F87}" type="slidenum">
              <a:rPr lang="zh-TW" altLang="en-US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2150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71874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聽候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  <a:hlinkClick r:id="rId3" action="ppaction://hlinkfile"/>
              </a:rPr>
              <a:t>地震即時警報系統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聲響實施班級避難演練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班級地震避難演練動作：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趴下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蹲低或趴跪方式躲在桌下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ct val="130000"/>
              </a:lnSpc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掩護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以桌子掩護頭部和背部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ct val="130000"/>
              </a:lnSpc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穩住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捉住桌腳並可四處移動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ct val="130000"/>
              </a:lnSpc>
              <a:buNone/>
            </a:pP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  <a:buNone/>
            </a:pP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關閉電源和打開門窗時機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地震稍歇 </a:t>
            </a:r>
            <a:endParaRPr lang="en-US" altLang="zh-TW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   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(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班級演練動作做完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ct val="130000"/>
              </a:lnSpc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572000" y="981075"/>
            <a:ext cx="2087562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bg1"/>
                </a:solidFill>
                <a:latin typeface="文鼎粗隸" pitchFamily="49" charset="-120"/>
                <a:ea typeface="文鼎粗隸" pitchFamily="49" charset="-120"/>
              </a:rPr>
              <a:t>主震演練</a:t>
            </a:r>
          </a:p>
        </p:txBody>
      </p:sp>
      <p:sp>
        <p:nvSpPr>
          <p:cNvPr id="21508" name="AutoShape 3"/>
          <p:cNvSpPr>
            <a:spLocks noGrp="1" noChangeArrowheads="1"/>
          </p:cNvSpPr>
          <p:nvPr>
            <p:ph type="title"/>
          </p:nvPr>
        </p:nvSpPr>
        <p:spPr>
          <a:xfrm>
            <a:off x="468312" y="981075"/>
            <a:ext cx="4246563" cy="581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99"/>
              </a:gs>
              <a:gs pos="100000">
                <a:srgbClr val="000066"/>
              </a:gs>
            </a:gsLst>
            <a:lin ang="5400000" scaled="1"/>
          </a:gradFill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chemeClr val="bg1"/>
                </a:solidFill>
                <a:ea typeface="文鼎粗隸" pitchFamily="49" charset="-120"/>
              </a:rPr>
              <a:t>109</a:t>
            </a:r>
            <a:r>
              <a:rPr lang="zh-TW" altLang="en-US" sz="2400" dirty="0">
                <a:solidFill>
                  <a:schemeClr val="bg1"/>
                </a:solidFill>
                <a:ea typeface="文鼎粗隸" pitchFamily="49" charset="-120"/>
              </a:rPr>
              <a:t>學年度防震逃生演練宣導</a:t>
            </a:r>
          </a:p>
        </p:txBody>
      </p:sp>
      <p:pic>
        <p:nvPicPr>
          <p:cNvPr id="1026" name="Picture 2" descr="C:\Users\Owner\Desktop\step3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429132"/>
            <a:ext cx="4357718" cy="105993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508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15443</TotalTime>
  <Words>794</Words>
  <Application>Microsoft Office PowerPoint</Application>
  <PresentationFormat>如螢幕大小 (4:3)</PresentationFormat>
  <Paragraphs>132</Paragraphs>
  <Slides>18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9" baseType="lpstr">
      <vt:lpstr>文鼎粗隸</vt:lpstr>
      <vt:lpstr>華康正顏楷體W5</vt:lpstr>
      <vt:lpstr>華康隸書體W7</vt:lpstr>
      <vt:lpstr>新細明體</vt:lpstr>
      <vt:lpstr>標楷體</vt:lpstr>
      <vt:lpstr>Arial</vt:lpstr>
      <vt:lpstr>Calibri</vt:lpstr>
      <vt:lpstr>Times New Roman</vt:lpstr>
      <vt:lpstr>Webdings</vt:lpstr>
      <vt:lpstr>Wingdings</vt:lpstr>
      <vt:lpstr>預設簡報設計</vt:lpstr>
      <vt:lpstr>桃園市龜山區南美國小</vt:lpstr>
      <vt:lpstr>簡報大綱</vt:lpstr>
      <vt:lpstr>壹、參加人員</vt:lpstr>
      <vt:lpstr>109學年度防震逃生演練宣導</vt:lpstr>
      <vt:lpstr>PowerPoint 簡報</vt:lpstr>
      <vt:lpstr>109學年度防震逃生演練宣導</vt:lpstr>
      <vt:lpstr>PowerPoint 簡報</vt:lpstr>
      <vt:lpstr>109學年度防震逃生演練宣導</vt:lpstr>
      <vt:lpstr>109學年度防震逃生演練宣導</vt:lpstr>
      <vt:lpstr>109學年度防震逃生演練宣導</vt:lpstr>
      <vt:lpstr>PowerPoint 簡報</vt:lpstr>
      <vt:lpstr>PowerPoint 簡報</vt:lpstr>
      <vt:lpstr>PowerPoint 簡報</vt:lpstr>
      <vt:lpstr>PowerPoint 簡報</vt:lpstr>
      <vt:lpstr>PowerPoint 簡報</vt:lpstr>
      <vt:lpstr>109學年度防震逃生演練宣導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健康促進學校國際認證</dc:title>
  <dc:subject>健康促進學校國際認證簡報</dc:subject>
  <dc:creator>南美國小訓導處</dc:creator>
  <cp:lastModifiedBy>User</cp:lastModifiedBy>
  <cp:revision>861</cp:revision>
  <dcterms:created xsi:type="dcterms:W3CDTF">2008-05-30T01:01:27Z</dcterms:created>
  <dcterms:modified xsi:type="dcterms:W3CDTF">2020-09-08T09:47:14Z</dcterms:modified>
</cp:coreProperties>
</file>