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387" r:id="rId2"/>
    <p:sldId id="342" r:id="rId3"/>
    <p:sldId id="382" r:id="rId4"/>
    <p:sldId id="381" r:id="rId5"/>
    <p:sldId id="386" r:id="rId6"/>
    <p:sldId id="380" r:id="rId7"/>
    <p:sldId id="360" r:id="rId8"/>
    <p:sldId id="379" r:id="rId9"/>
    <p:sldId id="363" r:id="rId10"/>
    <p:sldId id="332" r:id="rId11"/>
    <p:sldId id="352" r:id="rId12"/>
    <p:sldId id="357" r:id="rId13"/>
    <p:sldId id="358" r:id="rId14"/>
    <p:sldId id="356" r:id="rId15"/>
    <p:sldId id="367" r:id="rId16"/>
    <p:sldId id="354" r:id="rId17"/>
    <p:sldId id="368" r:id="rId18"/>
    <p:sldId id="369" r:id="rId19"/>
    <p:sldId id="370" r:id="rId20"/>
    <p:sldId id="371" r:id="rId21"/>
    <p:sldId id="372" r:id="rId22"/>
    <p:sldId id="373" r:id="rId23"/>
    <p:sldId id="376" r:id="rId24"/>
    <p:sldId id="374" r:id="rId25"/>
    <p:sldId id="375" r:id="rId26"/>
    <p:sldId id="349" r:id="rId2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59A"/>
    <a:srgbClr val="21219B"/>
    <a:srgbClr val="39A3D3"/>
    <a:srgbClr val="E5F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9" autoAdjust="0"/>
    <p:restoredTop sz="94660"/>
  </p:normalViewPr>
  <p:slideViewPr>
    <p:cSldViewPr>
      <p:cViewPr varScale="1">
        <p:scale>
          <a:sx n="81" d="100"/>
          <a:sy n="81" d="100"/>
        </p:scale>
        <p:origin x="1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AFDD-236D-4CF1-B933-03403A0567F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3B64F-B4C6-4DA1-891F-10A5A49BF0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950-5013-444E-9BD4-680C7107F28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6D51-86F3-422C-821F-36E6723AC7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A0E7-FF3C-49AC-AD4E-32141500FCC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D15F-5228-447A-A377-0915E90EA19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383E-961D-4378-82A0-5E026A59CA1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9BA0-B5B4-43DE-9941-70735DDB7C0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A14C-2C37-4AB6-B5C1-C35EDD22090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8D13-BED0-4519-9012-CE64A213BDA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0A40-1672-4F3D-9FFF-5ABD630D8BA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82EDF0-0EF7-4250-B0E6-E0ABD843870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rd.tycg.gov.t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7F7E2-2D35-443E-941B-A3A1B2B92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dirty="0"/>
              <a:t>班親會還未開始</a:t>
            </a:r>
            <a:br>
              <a:rPr lang="en-US" altLang="zh-TW" sz="5000" dirty="0"/>
            </a:br>
            <a:br>
              <a:rPr lang="en-US" altLang="zh-TW" sz="5000" dirty="0"/>
            </a:br>
            <a:r>
              <a:rPr lang="zh-TW" altLang="en-US" sz="5000" dirty="0"/>
              <a:t>歡迎參觀一下教室布置喔 </a:t>
            </a:r>
            <a:r>
              <a:rPr lang="en-US" altLang="zh-TW" sz="5000" dirty="0"/>
              <a:t>!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12547160"/>
      </p:ext>
    </p:extLst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E5F236"/>
                </a:solidFill>
              </a:rPr>
              <a:t>班級事務</a:t>
            </a:r>
            <a:br>
              <a:rPr lang="en-US" altLang="zh-TW" sz="6000" b="1" dirty="0">
                <a:solidFill>
                  <a:srgbClr val="E5F236"/>
                </a:solidFill>
              </a:rPr>
            </a:br>
            <a:r>
              <a:rPr lang="zh-TW" altLang="en-US" sz="6000" b="1" dirty="0">
                <a:solidFill>
                  <a:srgbClr val="E5F236"/>
                </a:solidFill>
              </a:rPr>
              <a:t>體育服裝規定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435975" cy="55165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altLang="zh-TW" sz="4800" dirty="0"/>
          </a:p>
          <a:p>
            <a:pPr eaLnBrk="1" hangingPunct="1">
              <a:defRPr/>
            </a:pPr>
            <a:r>
              <a:rPr lang="zh-TW" altLang="en-US" sz="4800" dirty="0"/>
              <a:t>每週一、五上體育課</a:t>
            </a:r>
            <a:endParaRPr lang="en-US" altLang="zh-TW" sz="4800" dirty="0"/>
          </a:p>
          <a:p>
            <a:pPr>
              <a:defRPr/>
            </a:pPr>
            <a:r>
              <a:rPr lang="zh-TW" altLang="en-US" sz="4800" dirty="0"/>
              <a:t>週五統一穿學校運動服</a:t>
            </a:r>
            <a:endParaRPr lang="en-US" altLang="zh-TW" sz="4800" dirty="0"/>
          </a:p>
          <a:p>
            <a:pPr marL="82296" indent="0">
              <a:buNone/>
              <a:defRPr/>
            </a:pPr>
            <a:r>
              <a:rPr lang="en-US" altLang="zh-TW" sz="3900" dirty="0"/>
              <a:t>(</a:t>
            </a:r>
            <a:r>
              <a:rPr lang="zh-TW" altLang="en-US" sz="3900"/>
              <a:t>週一若無法穿運動服，可穿著</a:t>
            </a:r>
            <a:r>
              <a:rPr lang="zh-TW" altLang="en-US" sz="3900" dirty="0"/>
              <a:t>適合運動的衣褲</a:t>
            </a:r>
            <a:r>
              <a:rPr lang="en-US" altLang="zh-TW" sz="3900" dirty="0"/>
              <a:t>)</a:t>
            </a:r>
          </a:p>
          <a:p>
            <a:pPr>
              <a:defRPr/>
            </a:pPr>
            <a:endParaRPr lang="en-US" altLang="zh-TW" sz="4800" dirty="0"/>
          </a:p>
          <a:p>
            <a:pPr>
              <a:defRPr/>
            </a:pPr>
            <a:r>
              <a:rPr lang="zh-TW" altLang="en-US" sz="4800" b="1" dirty="0"/>
              <a:t>五年級運動會前</a:t>
            </a:r>
            <a:endParaRPr lang="en-US" altLang="zh-TW" sz="4800" b="1" dirty="0"/>
          </a:p>
          <a:p>
            <a:pPr marL="82296" indent="0">
              <a:buNone/>
              <a:defRPr/>
            </a:pPr>
            <a:r>
              <a:rPr lang="zh-TW" altLang="en-US" sz="4800" b="1" dirty="0">
                <a:solidFill>
                  <a:srgbClr val="39A3D3"/>
                </a:solidFill>
              </a:rPr>
              <a:t>週一、週四早上</a:t>
            </a:r>
            <a:r>
              <a:rPr lang="zh-TW" altLang="en-US" sz="4800" b="1" dirty="0"/>
              <a:t>會到操場練習健康操</a:t>
            </a:r>
            <a:r>
              <a:rPr lang="en-US" altLang="zh-TW" sz="4800" b="1" dirty="0"/>
              <a:t>(</a:t>
            </a:r>
            <a:r>
              <a:rPr lang="zh-TW" altLang="en-US" sz="4800" b="1" dirty="0"/>
              <a:t>提前吃完早餐</a:t>
            </a:r>
            <a:r>
              <a:rPr lang="en-US" altLang="zh-TW" sz="4800" b="1" dirty="0"/>
              <a:t>)</a:t>
            </a:r>
            <a:endParaRPr lang="en-US" altLang="zh-TW" sz="4800" dirty="0"/>
          </a:p>
          <a:p>
            <a:pPr>
              <a:defRPr/>
            </a:pPr>
            <a:endParaRPr lang="en-US" altLang="zh-TW" sz="4800" dirty="0"/>
          </a:p>
          <a:p>
            <a:pPr eaLnBrk="1" hangingPunct="1">
              <a:defRPr/>
            </a:pPr>
            <a:endParaRPr lang="zh-TW" altLang="en-US" sz="3600" b="1" dirty="0"/>
          </a:p>
        </p:txBody>
      </p:sp>
    </p:spTree>
  </p:cSld>
  <p:clrMapOvr>
    <a:masterClrMapping/>
  </p:clrMapOvr>
  <p:transition spd="med" advTm="5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2094" y="18864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E5F236"/>
                </a:solidFill>
              </a:rPr>
              <a:t>自我管理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6078" y="1268760"/>
            <a:ext cx="8034096" cy="54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作業簿由孩子自己保管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  <a:defRPr/>
            </a:pPr>
            <a:r>
              <a:rPr lang="zh-TW" altLang="en-US" sz="4100" dirty="0"/>
              <a:t>只有週三半天課，在學校下課時可以先寫當天功課，</a:t>
            </a:r>
            <a:r>
              <a:rPr lang="zh-TW" altLang="en-US" sz="4100" b="1" dirty="0"/>
              <a:t>學習善用零碎時間</a:t>
            </a:r>
            <a:endParaRPr lang="en-US" altLang="zh-TW" sz="41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未交作業每日註明在聯絡簿，寫錯作業頁數也會要求擦乾淨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  <a:defRPr/>
            </a:pPr>
            <a:r>
              <a:rPr lang="zh-TW" altLang="en-US" sz="4100" dirty="0"/>
              <a:t>讓孩子每天看聯絡簿，確認功課進度</a:t>
            </a:r>
          </a:p>
        </p:txBody>
      </p:sp>
    </p:spTree>
  </p:cSld>
  <p:clrMapOvr>
    <a:masterClrMapping/>
  </p:clrMapOvr>
  <p:transition spd="med" advTm="5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E5F236"/>
                </a:solidFill>
              </a:rPr>
              <a:t>親師配合事項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446087" y="1196752"/>
            <a:ext cx="8208912" cy="5078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當日聯絡簿簽名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4100" dirty="0"/>
              <a:t>了解孩子的學習狀況。</a:t>
            </a:r>
            <a:endParaRPr lang="zh-TW" altLang="en-US" sz="41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錯誤立即訂正</a:t>
            </a:r>
            <a:r>
              <a:rPr lang="en-US" altLang="zh-TW" sz="41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記憶正確的知識。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4100" dirty="0"/>
              <a:t>作業錯誤能立即更改，也讓孩子養成為自己負責的態度。</a:t>
            </a:r>
            <a:endParaRPr lang="en-US" altLang="zh-TW" sz="41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zh-TW" sz="4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zh-TW" altLang="en-US" sz="3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利用班級獎勵制度，提高孩子主動性</a:t>
            </a:r>
            <a:endParaRPr lang="en-US" altLang="zh-TW" sz="3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3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zh-TW" altLang="en-US" sz="3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全部訂正完才能被邀請玩桌遊</a:t>
            </a:r>
            <a:r>
              <a:rPr lang="en-US" altLang="zh-TW" sz="3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zh-TW" altLang="en-US" sz="3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E5F236"/>
                </a:solidFill>
              </a:rPr>
              <a:t>親師配合事項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8229600" cy="507841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叮嚀孩子檢查每日學用品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4100" dirty="0"/>
              <a:t>把書包、課業整理好才就寢</a:t>
            </a:r>
            <a:endParaRPr lang="en-US" altLang="zh-TW" sz="41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4100" dirty="0"/>
              <a:t>不做孩子的「快遞郵差」</a:t>
            </a:r>
            <a:endParaRPr lang="en-US" altLang="zh-TW" sz="41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41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4100" dirty="0"/>
              <a:t>班上有備用餐具，若忘記帶可以借用，連續多次忘記帶才會處罰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sz="41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zh-TW" altLang="en-US" sz="41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altLang="zh-TW" sz="4000" dirty="0"/>
          </a:p>
        </p:txBody>
      </p:sp>
    </p:spTree>
  </p:cSld>
  <p:clrMapOvr>
    <a:masterClrMapping/>
  </p:clrMapOvr>
  <p:transition spd="med" advTm="5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E5F236"/>
                </a:solidFill>
              </a:rPr>
              <a:t>課程提醒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zh-TW" b="1" dirty="0"/>
          </a:p>
          <a:p>
            <a:pPr marL="0" indent="0">
              <a:buNone/>
              <a:defRPr/>
            </a:pPr>
            <a:r>
              <a:rPr lang="zh-TW" altLang="en-US" sz="4100" dirty="0">
                <a:solidFill>
                  <a:srgbClr val="FF0000"/>
                </a:solidFill>
              </a:rPr>
              <a:t>數學</a:t>
            </a: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加深加廣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zh-TW" sz="4100" dirty="0"/>
          </a:p>
          <a:p>
            <a:pPr marL="0" indent="0">
              <a:buNone/>
              <a:defRPr/>
            </a:pP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高年級概念更複雜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複合概念變多</a:t>
            </a:r>
            <a:br>
              <a:rPr lang="en-US" altLang="zh-TW" sz="4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zh-TW" altLang="en-US" sz="4100" dirty="0"/>
              <a:t>公因數、公倍數、分數通分、</a:t>
            </a:r>
            <a:endParaRPr lang="en-US" altLang="zh-TW" sz="4100" dirty="0"/>
          </a:p>
          <a:p>
            <a:pPr marL="0" indent="0">
              <a:buNone/>
              <a:defRPr/>
            </a:pPr>
            <a:r>
              <a:rPr lang="zh-TW" altLang="en-US" sz="4100" dirty="0"/>
              <a:t>多步驟計算</a:t>
            </a:r>
            <a:r>
              <a:rPr lang="en-US" altLang="zh-TW" sz="4100" dirty="0"/>
              <a:t>…</a:t>
            </a:r>
          </a:p>
          <a:p>
            <a:pPr>
              <a:defRPr/>
            </a:pPr>
            <a:endParaRPr lang="en-US" altLang="zh-TW" b="1" dirty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 spd="med" advTm="5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E5F236"/>
                </a:solidFill>
              </a:rPr>
              <a:t>課程提醒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國語課文篇幅加長，段落變多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zh-TW" altLang="en-US" sz="4100" dirty="0"/>
              <a:t>加強理解能力</a:t>
            </a:r>
            <a:endParaRPr lang="en-US" altLang="zh-TW" sz="4100" dirty="0"/>
          </a:p>
          <a:p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TW" altLang="en-US" sz="4100" dirty="0">
                <a:solidFill>
                  <a:schemeClr val="bg2">
                    <a:lumMod val="50000"/>
                  </a:schemeClr>
                </a:solidFill>
              </a:rPr>
              <a:t>五年級練習重點</a:t>
            </a:r>
            <a:endParaRPr lang="en-US" altLang="zh-TW" sz="4100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zh-TW" altLang="en-US" sz="4100" dirty="0"/>
              <a:t>長篇課文</a:t>
            </a:r>
            <a:r>
              <a:rPr lang="en-US" altLang="zh-TW" sz="4100" dirty="0"/>
              <a:t>-</a:t>
            </a:r>
            <a:r>
              <a:rPr lang="zh-TW" altLang="en-US" sz="4100" dirty="0"/>
              <a:t>分意義段</a:t>
            </a:r>
            <a:endParaRPr lang="en-US" altLang="zh-TW" sz="4100" dirty="0"/>
          </a:p>
          <a:p>
            <a:pPr marL="82296" indent="0">
              <a:buNone/>
            </a:pPr>
            <a:r>
              <a:rPr lang="zh-TW" altLang="en-US" sz="4100" dirty="0"/>
              <a:t>文章結構概念、意義段大意</a:t>
            </a:r>
            <a:endParaRPr lang="en-US" altLang="zh-TW" sz="4100" dirty="0"/>
          </a:p>
          <a:p>
            <a:pPr marL="82296" indent="0">
              <a:buNone/>
            </a:pPr>
            <a:r>
              <a:rPr lang="zh-TW" altLang="en-US" sz="4100" dirty="0"/>
              <a:t>五星級短文</a:t>
            </a:r>
            <a:r>
              <a:rPr lang="en-US" altLang="zh-TW" sz="4100" dirty="0"/>
              <a:t>(</a:t>
            </a:r>
            <a:r>
              <a:rPr lang="zh-TW" altLang="en-US" sz="4100" dirty="0"/>
              <a:t>每週一個小主題</a:t>
            </a:r>
            <a:r>
              <a:rPr lang="en-US" altLang="zh-TW" sz="4100" dirty="0"/>
              <a:t>)</a:t>
            </a:r>
          </a:p>
          <a:p>
            <a:pPr marL="82296" indent="0">
              <a:buNone/>
            </a:pPr>
            <a:endParaRPr lang="zh-TW" altLang="en-US" sz="4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E5F236"/>
                </a:solidFill>
              </a:rPr>
              <a:t>班級支出項目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02547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</a:rPr>
              <a:t>預計支出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>
                <a:solidFill>
                  <a:srgbClr val="22759A"/>
                </a:solidFill>
              </a:rPr>
              <a:t>國數自社</a:t>
            </a:r>
            <a:r>
              <a:rPr lang="zh-TW" altLang="en-US" sz="2800" b="1" dirty="0"/>
              <a:t>練習簿</a:t>
            </a:r>
            <a:r>
              <a:rPr lang="en-US" altLang="zh-TW" sz="2800" b="1" dirty="0"/>
              <a:t>50×4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/>
              <a:t>甲乙本</a:t>
            </a:r>
            <a:r>
              <a:rPr lang="en-US" altLang="zh-TW" sz="2800" b="1" dirty="0"/>
              <a:t>40×2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/>
              <a:t>格子本、日記本</a:t>
            </a:r>
            <a:r>
              <a:rPr lang="en-US" altLang="zh-TW" sz="2800" b="1" dirty="0"/>
              <a:t>15×3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/>
              <a:t>閱讀易上手</a:t>
            </a:r>
            <a:r>
              <a:rPr lang="en-US" altLang="zh-TW" sz="2800" b="1" dirty="0"/>
              <a:t>100(</a:t>
            </a:r>
            <a:r>
              <a:rPr lang="zh-TW" altLang="en-US" sz="2800" b="1" dirty="0"/>
              <a:t>使用一年，下學期不再買</a:t>
            </a:r>
            <a:r>
              <a:rPr lang="en-US" altLang="zh-TW" sz="2800" b="1" dirty="0"/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/>
              <a:t>影印</a:t>
            </a:r>
            <a:r>
              <a:rPr lang="en-US" altLang="zh-TW" sz="2800" b="1" dirty="0"/>
              <a:t>27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/>
              <a:t>美勞材料</a:t>
            </a:r>
            <a:r>
              <a:rPr lang="en-US" altLang="zh-TW" sz="2800" b="1" dirty="0"/>
              <a:t>80</a:t>
            </a:r>
            <a:endParaRPr lang="en-US" altLang="zh-TW" sz="2800" dirty="0"/>
          </a:p>
          <a:p>
            <a:pPr>
              <a:defRPr/>
            </a:pPr>
            <a:r>
              <a:rPr lang="zh-TW" altLang="en-US" sz="4600" dirty="0"/>
              <a:t>上下學期共約需</a:t>
            </a:r>
            <a:r>
              <a:rPr lang="zh-TW" altLang="en-US" sz="4600" dirty="0">
                <a:solidFill>
                  <a:srgbClr val="FF0000"/>
                </a:solidFill>
              </a:rPr>
              <a:t>一千元</a:t>
            </a:r>
            <a:endParaRPr lang="en-US" altLang="zh-TW" sz="46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4800" dirty="0"/>
              <a:t>9/17(</a:t>
            </a:r>
            <a:r>
              <a:rPr lang="zh-TW" altLang="en-US" sz="4800" dirty="0"/>
              <a:t>二</a:t>
            </a:r>
            <a:r>
              <a:rPr lang="en-US" altLang="zh-TW" sz="4800" dirty="0"/>
              <a:t>)</a:t>
            </a:r>
            <a:r>
              <a:rPr lang="zh-TW" altLang="en-US" sz="4800" dirty="0"/>
              <a:t>開始收費</a:t>
            </a:r>
            <a:r>
              <a:rPr lang="en-US" altLang="zh-TW" sz="4800" dirty="0"/>
              <a:t>(</a:t>
            </a:r>
            <a:r>
              <a:rPr lang="zh-TW" altLang="en-US" sz="4800" dirty="0"/>
              <a:t>週一會貼單子通知</a:t>
            </a:r>
            <a:r>
              <a:rPr lang="en-US" altLang="zh-TW" sz="4800" dirty="0"/>
              <a:t>)</a:t>
            </a:r>
          </a:p>
          <a:p>
            <a:pPr>
              <a:defRPr/>
            </a:pPr>
            <a:r>
              <a:rPr lang="zh-TW" altLang="en-US" sz="4800" dirty="0"/>
              <a:t>五下期末總結，結餘再合併六年級使用</a:t>
            </a:r>
            <a:endParaRPr lang="en-US" altLang="zh-TW" sz="4800" dirty="0"/>
          </a:p>
          <a:p>
            <a:pPr marL="82296" indent="0">
              <a:buNone/>
              <a:defRPr/>
            </a:pPr>
            <a:r>
              <a:rPr lang="zh-TW" altLang="en-US" sz="3800" dirty="0"/>
              <a:t>    支用明細等廠商給收據後，公告在班網</a:t>
            </a:r>
            <a:endParaRPr lang="en-US" altLang="zh-TW" sz="3800" dirty="0"/>
          </a:p>
          <a:p>
            <a:pPr>
              <a:defRPr/>
            </a:pPr>
            <a:endParaRPr lang="en-US" altLang="zh-TW" sz="4800" dirty="0"/>
          </a:p>
          <a:p>
            <a:pPr>
              <a:defRPr/>
            </a:pPr>
            <a:r>
              <a:rPr lang="zh-TW" altLang="en-US" sz="4800" dirty="0"/>
              <a:t>班服預計一件</a:t>
            </a:r>
            <a:r>
              <a:rPr lang="en-US" altLang="zh-TW" sz="4800" dirty="0"/>
              <a:t>300</a:t>
            </a:r>
            <a:r>
              <a:rPr lang="zh-TW" altLang="en-US" sz="4800" dirty="0"/>
              <a:t>元左右，待確認製作件數再另外收費</a:t>
            </a:r>
            <a:r>
              <a:rPr lang="en-US" altLang="zh-TW" sz="4800" dirty="0"/>
              <a:t>(</a:t>
            </a:r>
            <a:r>
              <a:rPr lang="zh-TW" altLang="en-US" sz="4800" dirty="0"/>
              <a:t>五下</a:t>
            </a:r>
            <a:r>
              <a:rPr lang="en-US" altLang="zh-TW" sz="4800" dirty="0"/>
              <a:t>)</a:t>
            </a:r>
            <a:r>
              <a:rPr lang="zh-TW" altLang="en-US" sz="4800" dirty="0"/>
              <a:t>。</a:t>
            </a:r>
            <a:endParaRPr lang="en-US" altLang="zh-TW" sz="4800" dirty="0"/>
          </a:p>
          <a:p>
            <a:pPr marL="82296" indent="0">
              <a:buNone/>
              <a:defRPr/>
            </a:pPr>
            <a:endParaRPr lang="zh-TW" altLang="en-US" sz="4800" dirty="0"/>
          </a:p>
        </p:txBody>
      </p:sp>
    </p:spTree>
  </p:cSld>
  <p:clrMapOvr>
    <a:masterClrMapping/>
  </p:clrMapOvr>
  <p:transition spd="med" advTm="5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E5F236"/>
                </a:solidFill>
              </a:rPr>
              <a:t>班級家長代表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zh-TW" altLang="en-US" dirty="0"/>
              <a:t>票選統計</a:t>
            </a:r>
            <a:endParaRPr lang="en-US" altLang="zh-TW" dirty="0"/>
          </a:p>
          <a:p>
            <a:r>
              <a:rPr lang="zh-TW" altLang="en-US" sz="4400" dirty="0"/>
              <a:t>感謝</a:t>
            </a:r>
            <a:r>
              <a:rPr lang="en-US" altLang="zh-TW" sz="4400" dirty="0"/>
              <a:t>8</a:t>
            </a:r>
            <a:r>
              <a:rPr lang="zh-TW" altLang="zh-TW" sz="4400" u="sng" dirty="0"/>
              <a:t>沐丞</a:t>
            </a:r>
            <a:r>
              <a:rPr lang="zh-TW" altLang="en-US" sz="4400" dirty="0"/>
              <a:t>爸爸、</a:t>
            </a:r>
            <a:r>
              <a:rPr lang="en-US" altLang="zh-TW" sz="4400" dirty="0"/>
              <a:t>12</a:t>
            </a:r>
            <a:r>
              <a:rPr lang="zh-TW" altLang="zh-TW" sz="4400" u="sng" dirty="0"/>
              <a:t>泓宇</a:t>
            </a:r>
            <a:r>
              <a:rPr lang="zh-TW" altLang="en-US" sz="4400" dirty="0"/>
              <a:t>媽媽、</a:t>
            </a:r>
            <a:r>
              <a:rPr lang="en-US" altLang="zh-TW" sz="4400" dirty="0"/>
              <a:t>16</a:t>
            </a:r>
            <a:r>
              <a:rPr lang="zh-TW" altLang="zh-TW" sz="4400" u="sng" dirty="0"/>
              <a:t>若綺</a:t>
            </a:r>
            <a:r>
              <a:rPr lang="zh-TW" altLang="en-US" sz="4400" dirty="0"/>
              <a:t>媽媽擔任五年級家長代表</a:t>
            </a:r>
            <a:endParaRPr lang="en-US" altLang="zh-TW" sz="4400" dirty="0"/>
          </a:p>
          <a:p>
            <a:pPr marL="82296" indent="0">
              <a:buNone/>
            </a:pPr>
            <a:endParaRPr lang="en-US" altLang="zh-TW" sz="4100" dirty="0"/>
          </a:p>
          <a:p>
            <a:pPr marL="82296" indent="0">
              <a:buNone/>
            </a:pPr>
            <a:r>
              <a:rPr lang="zh-TW" altLang="en-US" sz="4100" dirty="0"/>
              <a:t>學校家長代表大會如果有空再參加就好了</a:t>
            </a:r>
          </a:p>
        </p:txBody>
      </p:sp>
    </p:spTree>
    <p:extLst>
      <p:ext uri="{BB962C8B-B14F-4D97-AF65-F5344CB8AC3E}">
        <p14:creationId xmlns:p14="http://schemas.microsoft.com/office/powerpoint/2010/main" val="1302054125"/>
      </p:ext>
    </p:extLst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E5F236"/>
                </a:solidFill>
              </a:rPr>
              <a:t>分享</a:t>
            </a:r>
            <a:r>
              <a:rPr lang="en-US" altLang="zh-TW" sz="6000" b="1" dirty="0">
                <a:solidFill>
                  <a:srgbClr val="E5F236"/>
                </a:solidFill>
              </a:rPr>
              <a:t>--</a:t>
            </a:r>
            <a:r>
              <a:rPr lang="zh-TW" altLang="en-US" sz="6000" b="1" dirty="0">
                <a:solidFill>
                  <a:srgbClr val="E5F236"/>
                </a:solidFill>
              </a:rPr>
              <a:t>培養人際交往能力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zh-TW" altLang="en-US" sz="4400" dirty="0">
                <a:solidFill>
                  <a:schemeClr val="bg2">
                    <a:lumMod val="50000"/>
                  </a:schemeClr>
                </a:solidFill>
              </a:rPr>
              <a:t>培養描述事件與表達情緒的能力</a:t>
            </a:r>
            <a:endParaRPr lang="en-US" altLang="zh-TW" sz="4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4400" dirty="0"/>
          </a:p>
          <a:p>
            <a:pPr eaLnBrk="1" hangingPunct="1">
              <a:defRPr/>
            </a:pPr>
            <a:r>
              <a:rPr lang="zh-TW" altLang="en-US" sz="4400" dirty="0">
                <a:solidFill>
                  <a:schemeClr val="bg2">
                    <a:lumMod val="50000"/>
                  </a:schemeClr>
                </a:solidFill>
              </a:rPr>
              <a:t>學習尊重、包容、分享</a:t>
            </a:r>
            <a:endParaRPr lang="en-US" altLang="zh-TW" sz="4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4400" dirty="0"/>
              <a:t>尊重－物權概念、不說傷人的話</a:t>
            </a:r>
            <a:endParaRPr lang="en-US" altLang="zh-TW" sz="4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4400" dirty="0"/>
              <a:t>包容－接納同學的不一樣</a:t>
            </a:r>
            <a:endParaRPr lang="en-US" altLang="zh-TW" sz="4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4400" dirty="0"/>
              <a:t>分享－自己主動分享</a:t>
            </a:r>
            <a:endParaRPr lang="en-US" altLang="zh-TW" sz="4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4400" dirty="0"/>
              <a:t>           不要求別人分享</a:t>
            </a:r>
            <a:endParaRPr lang="en-US" altLang="zh-TW" sz="4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4400" dirty="0"/>
              <a:t>           不是條件交換</a:t>
            </a:r>
            <a:endParaRPr lang="en-US" altLang="zh-TW" sz="4400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3224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情緒自癒力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 b="2849"/>
          <a:stretch/>
        </p:blipFill>
        <p:spPr>
          <a:xfrm>
            <a:off x="323528" y="1124744"/>
            <a:ext cx="8568952" cy="54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4928"/>
      </p:ext>
    </p:extLst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5492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E5F236"/>
                </a:solidFill>
              </a:rPr>
              <a:t>學校事務提醒</a:t>
            </a:r>
            <a:endParaRPr lang="zh-TW" alt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334963" y="1868488"/>
            <a:ext cx="8362950" cy="4924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dirty="0"/>
              <a:t>本土語選修以續修為原則，不再每學年調查。</a:t>
            </a:r>
            <a:endParaRPr lang="en-US" altLang="zh-TW" sz="1800" dirty="0"/>
          </a:p>
          <a:p>
            <a:pPr marL="82296" indent="0">
              <a:buNone/>
              <a:defRPr/>
            </a:pPr>
            <a:r>
              <a:rPr lang="zh-TW" altLang="en-US" sz="1800" dirty="0"/>
              <a:t>      改修其他語別，才拿申請單</a:t>
            </a:r>
            <a:endParaRPr lang="en-US" altLang="zh-TW" sz="1800" dirty="0"/>
          </a:p>
          <a:p>
            <a:pPr>
              <a:defRPr/>
            </a:pPr>
            <a:endParaRPr lang="en-US" altLang="zh-TW" sz="4800" dirty="0"/>
          </a:p>
          <a:p>
            <a:pPr>
              <a:defRPr/>
            </a:pPr>
            <a:r>
              <a:rPr lang="zh-TW" altLang="zh-TW" sz="4800" dirty="0"/>
              <a:t>「學生卡」遺失損壞需自付工本費用申請補發</a:t>
            </a:r>
            <a:endParaRPr lang="en-US" altLang="zh-TW" sz="4800" dirty="0"/>
          </a:p>
          <a:p>
            <a:pPr marL="82296" indent="0">
              <a:buNone/>
              <a:defRPr/>
            </a:pPr>
            <a:r>
              <a:rPr lang="zh-TW" altLang="en-US" sz="2000" dirty="0"/>
              <a:t>    </a:t>
            </a:r>
            <a:r>
              <a:rPr lang="zh-TW" altLang="zh-TW" sz="2000" dirty="0"/>
              <a:t>相關問題可至網站查詢</a:t>
            </a:r>
            <a:r>
              <a:rPr lang="zh-TW" altLang="en-US" sz="2000" dirty="0"/>
              <a:t>。</a:t>
            </a:r>
            <a:r>
              <a:rPr lang="en-US" altLang="zh-TW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https://card.tycg.gov.tw/</a:t>
            </a:r>
            <a:endParaRPr lang="en-US" altLang="zh-TW" sz="2000" dirty="0"/>
          </a:p>
        </p:txBody>
      </p:sp>
    </p:spTree>
  </p:cSld>
  <p:clrMapOvr>
    <a:masterClrMapping/>
  </p:clrMapOvr>
  <p:transition spd="med" advTm="50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情緒自癒力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3352" r="6473" b="6749"/>
          <a:stretch/>
        </p:blipFill>
        <p:spPr>
          <a:xfrm>
            <a:off x="899592" y="1268760"/>
            <a:ext cx="7920880" cy="53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61234"/>
      </p:ext>
    </p:extLst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情緒自癒力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2" y="1124744"/>
            <a:ext cx="84249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96067"/>
      </p:ext>
    </p:extLst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情緒自癒力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3896" r="2703" b="7592"/>
          <a:stretch/>
        </p:blipFill>
        <p:spPr>
          <a:xfrm>
            <a:off x="1043608" y="1340768"/>
            <a:ext cx="7632848" cy="49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8421"/>
      </p:ext>
    </p:extLst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98080" cy="1143000"/>
          </a:xfrm>
        </p:spPr>
        <p:txBody>
          <a:bodyPr/>
          <a:lstStyle/>
          <a:p>
            <a:r>
              <a:rPr lang="zh-TW" altLang="en-US" dirty="0"/>
              <a:t>情緒自癒力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8" b="3242"/>
          <a:stretch/>
        </p:blipFill>
        <p:spPr>
          <a:xfrm>
            <a:off x="3275856" y="274974"/>
            <a:ext cx="527431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82997"/>
      </p:ext>
    </p:extLst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90264"/>
            <a:ext cx="7498080" cy="926976"/>
          </a:xfrm>
        </p:spPr>
        <p:txBody>
          <a:bodyPr/>
          <a:lstStyle/>
          <a:p>
            <a:r>
              <a:rPr lang="zh-TW" altLang="en-US" dirty="0"/>
              <a:t>情緒自癒力檢測量表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6409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10110"/>
      </p:ext>
    </p:extLst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4463"/>
            <a:ext cx="7498080" cy="778098"/>
          </a:xfrm>
        </p:spPr>
        <p:txBody>
          <a:bodyPr/>
          <a:lstStyle/>
          <a:p>
            <a:r>
              <a:rPr lang="zh-TW" altLang="en-US" dirty="0"/>
              <a:t>情緒自癒力檢測量表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7"/>
            <a:ext cx="8640960" cy="59766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4581128"/>
            <a:ext cx="5328592" cy="64807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988312" y="4616188"/>
            <a:ext cx="14401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正向思考</a:t>
            </a:r>
          </a:p>
        </p:txBody>
      </p:sp>
    </p:spTree>
    <p:extLst>
      <p:ext uri="{BB962C8B-B14F-4D97-AF65-F5344CB8AC3E}">
        <p14:creationId xmlns:p14="http://schemas.microsoft.com/office/powerpoint/2010/main" val="2722797256"/>
      </p:ext>
    </p:extLst>
  </p:cSld>
  <p:clrMapOvr>
    <a:masterClrMapping/>
  </p:clrMapOvr>
  <p:transition spd="slow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4800" b="1" dirty="0">
              <a:latin typeface="新細明體" pitchFamily="18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7200" dirty="0">
                <a:latin typeface="新細明體" pitchFamily="18" charset="-120"/>
                <a:ea typeface="文鼎海報體" pitchFamily="49" charset="-120"/>
              </a:rPr>
              <a:t>感謝您的蒞臨</a:t>
            </a:r>
            <a:r>
              <a:rPr lang="en-US" altLang="zh-TW" sz="7200" dirty="0">
                <a:latin typeface="新細明體" pitchFamily="18" charset="-120"/>
                <a:ea typeface="文鼎海報體" pitchFamily="49" charset="-120"/>
              </a:rPr>
              <a:t>!!</a:t>
            </a:r>
          </a:p>
          <a:p>
            <a:pPr eaLnBrk="1" hangingPunct="1">
              <a:defRPr/>
            </a:pPr>
            <a:endParaRPr lang="en-US" altLang="zh-TW" sz="4800" b="1" dirty="0">
              <a:latin typeface="新細明體" pitchFamily="18" charset="-120"/>
            </a:endParaRPr>
          </a:p>
        </p:txBody>
      </p:sp>
    </p:spTree>
  </p:cSld>
  <p:clrMapOvr>
    <a:masterClrMapping/>
  </p:clrMapOvr>
  <p:transition spd="med" advTm="5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E5F236"/>
                </a:solidFill>
              </a:rPr>
              <a:t>學校事務提醒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224536"/>
          </a:xfrm>
        </p:spPr>
        <p:txBody>
          <a:bodyPr>
            <a:noAutofit/>
          </a:bodyPr>
          <a:lstStyle/>
          <a:p>
            <a:r>
              <a:rPr lang="zh-TW" altLang="en-US" sz="4800" dirty="0"/>
              <a:t>學校人行道分區施工</a:t>
            </a:r>
            <a:endParaRPr lang="en-US" altLang="zh-TW" sz="4800" dirty="0"/>
          </a:p>
          <a:p>
            <a:pPr marL="82296" indent="0">
              <a:buNone/>
            </a:pPr>
            <a:r>
              <a:rPr lang="en-US" altLang="zh-TW" sz="4800" dirty="0"/>
              <a:t>9/16(</a:t>
            </a:r>
            <a:r>
              <a:rPr lang="zh-TW" altLang="en-US" sz="4800" dirty="0"/>
              <a:t>一</a:t>
            </a:r>
            <a:r>
              <a:rPr lang="en-US" altLang="zh-TW" sz="4800" dirty="0"/>
              <a:t>)~12/29(</a:t>
            </a:r>
            <a:r>
              <a:rPr lang="zh-TW" altLang="en-US" sz="4800" dirty="0"/>
              <a:t>日</a:t>
            </a:r>
            <a:r>
              <a:rPr lang="en-US" altLang="zh-TW" sz="4800" dirty="0"/>
              <a:t>)</a:t>
            </a:r>
          </a:p>
          <a:p>
            <a:pPr marL="82296" indent="0">
              <a:buNone/>
            </a:pPr>
            <a:r>
              <a:rPr lang="zh-TW" altLang="en-US" sz="4800" dirty="0">
                <a:solidFill>
                  <a:srgbClr val="FF0000"/>
                </a:solidFill>
              </a:rPr>
              <a:t>機車請停南美街接送區。</a:t>
            </a:r>
            <a:endParaRPr lang="en-US" altLang="zh-TW" sz="4800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altLang="zh-TW" sz="1600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zh-TW" altLang="en-US" sz="4800" dirty="0">
                <a:solidFill>
                  <a:srgbClr val="FF0000"/>
                </a:solidFill>
              </a:rPr>
              <a:t>校門口兩側無法臨停，可提前一個路口下車。</a:t>
            </a:r>
            <a:endParaRPr lang="en-US" altLang="zh-TW" sz="4800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altLang="zh-TW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4787"/>
      </p:ext>
    </p:extLst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E5F236"/>
                </a:solidFill>
              </a:rPr>
              <a:t>學校事務提醒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844824"/>
            <a:ext cx="7168840" cy="4224536"/>
          </a:xfrm>
        </p:spPr>
        <p:txBody>
          <a:bodyPr>
            <a:noAutofit/>
          </a:bodyPr>
          <a:lstStyle/>
          <a:p>
            <a:r>
              <a:rPr lang="zh-TW" altLang="en-US" sz="4800" dirty="0"/>
              <a:t>註冊單九月下旬才會發下，如需提前完成繳費，請告知，會另外先給註冊單。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2710711964"/>
      </p:ext>
    </p:extLst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E5F236"/>
                </a:solidFill>
              </a:rPr>
              <a:t>學校事務提醒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224536"/>
          </a:xfrm>
        </p:spPr>
        <p:txBody>
          <a:bodyPr>
            <a:noAutofit/>
          </a:bodyPr>
          <a:lstStyle/>
          <a:p>
            <a:r>
              <a:rPr lang="zh-TW" altLang="en-US" sz="4800" dirty="0"/>
              <a:t>流感疫苗接種</a:t>
            </a:r>
            <a:r>
              <a:rPr lang="en-US" altLang="zh-TW" sz="4800" dirty="0"/>
              <a:t>10/9(</a:t>
            </a:r>
            <a:r>
              <a:rPr lang="zh-TW" altLang="en-US" sz="4800" dirty="0"/>
              <a:t>三</a:t>
            </a:r>
            <a:r>
              <a:rPr lang="en-US" altLang="zh-TW" sz="4800" dirty="0"/>
              <a:t>)</a:t>
            </a:r>
          </a:p>
          <a:p>
            <a:r>
              <a:rPr lang="zh-TW" altLang="en-US" sz="4800" dirty="0"/>
              <a:t>線上簽署</a:t>
            </a:r>
            <a:r>
              <a:rPr lang="en-US" altLang="zh-TW" sz="3600" dirty="0"/>
              <a:t>(</a:t>
            </a:r>
            <a:r>
              <a:rPr lang="zh-TW" altLang="en-US" sz="3600" dirty="0"/>
              <a:t>不施打也要填報</a:t>
            </a:r>
            <a:r>
              <a:rPr lang="en-US" altLang="zh-TW" sz="3600" dirty="0"/>
              <a:t>)</a:t>
            </a:r>
          </a:p>
          <a:p>
            <a:endParaRPr lang="en-US" altLang="zh-TW" sz="3600" dirty="0"/>
          </a:p>
          <a:p>
            <a:r>
              <a:rPr lang="zh-TW" altLang="en-US" sz="4800" dirty="0"/>
              <a:t>當天不需健保卡</a:t>
            </a:r>
            <a:endParaRPr lang="en-US" altLang="zh-TW" sz="4800" dirty="0"/>
          </a:p>
          <a:p>
            <a:pPr marL="82296" indent="0">
              <a:buNone/>
            </a:pPr>
            <a:r>
              <a:rPr lang="zh-TW" altLang="en-US" sz="2000" dirty="0"/>
              <a:t>    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019132948"/>
      </p:ext>
    </p:extLst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E5F236"/>
                </a:solidFill>
              </a:rPr>
              <a:t>學校事務提醒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224536"/>
          </a:xfrm>
        </p:spPr>
        <p:txBody>
          <a:bodyPr>
            <a:noAutofit/>
          </a:bodyPr>
          <a:lstStyle/>
          <a:p>
            <a:r>
              <a:rPr lang="zh-TW" altLang="zh-TW" sz="4800" dirty="0"/>
              <a:t>校慶運動會定</a:t>
            </a:r>
            <a:r>
              <a:rPr lang="zh-TW" altLang="en-US" sz="4800" dirty="0"/>
              <a:t>於</a:t>
            </a:r>
            <a:r>
              <a:rPr lang="en-US" altLang="zh-TW" sz="4800" dirty="0"/>
              <a:t>10/26(</a:t>
            </a:r>
            <a:r>
              <a:rPr lang="zh-TW" altLang="en-US" sz="4800" dirty="0"/>
              <a:t>六</a:t>
            </a:r>
            <a:r>
              <a:rPr lang="en-US" altLang="zh-TW" sz="4800" dirty="0"/>
              <a:t>)</a:t>
            </a:r>
            <a:r>
              <a:rPr lang="zh-TW" altLang="zh-TW" sz="4800" dirty="0"/>
              <a:t>，</a:t>
            </a:r>
            <a:r>
              <a:rPr lang="en-US" altLang="zh-TW" sz="4800" dirty="0"/>
              <a:t>10/28(</a:t>
            </a:r>
            <a:r>
              <a:rPr lang="zh-TW" altLang="en-US" sz="4800" dirty="0"/>
              <a:t>一</a:t>
            </a:r>
            <a:r>
              <a:rPr lang="en-US" altLang="zh-TW" sz="4800" dirty="0"/>
              <a:t>)</a:t>
            </a:r>
            <a:r>
              <a:rPr lang="zh-TW" altLang="zh-TW" sz="4800" dirty="0"/>
              <a:t>補假一天</a:t>
            </a:r>
            <a:r>
              <a:rPr lang="zh-TW" altLang="en-US" sz="4800" dirty="0"/>
              <a:t>。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642879915"/>
      </p:ext>
    </p:extLst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E5F236"/>
                </a:solidFill>
              </a:rPr>
              <a:t>學校事務提醒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r>
              <a:rPr lang="zh-TW" altLang="zh-TW" sz="4800" dirty="0"/>
              <a:t>期中考</a:t>
            </a:r>
            <a:r>
              <a:rPr lang="en-US" altLang="zh-TW" sz="4800" dirty="0"/>
              <a:t>11/7(</a:t>
            </a:r>
            <a:r>
              <a:rPr lang="zh-TW" altLang="zh-TW" sz="4800" dirty="0"/>
              <a:t>四</a:t>
            </a:r>
            <a:r>
              <a:rPr lang="en-US" altLang="zh-TW" sz="4800" dirty="0"/>
              <a:t>)</a:t>
            </a:r>
            <a:r>
              <a:rPr lang="zh-TW" altLang="zh-TW" sz="4800" dirty="0"/>
              <a:t>、</a:t>
            </a:r>
            <a:r>
              <a:rPr lang="en-US" altLang="zh-TW" sz="4800" dirty="0"/>
              <a:t>11/8(</a:t>
            </a:r>
            <a:r>
              <a:rPr lang="zh-TW" altLang="zh-TW" sz="4800" dirty="0"/>
              <a:t>五</a:t>
            </a:r>
            <a:r>
              <a:rPr lang="en-US" altLang="zh-TW" sz="4800" dirty="0"/>
              <a:t>)</a:t>
            </a:r>
          </a:p>
          <a:p>
            <a:endParaRPr lang="en-US" altLang="zh-TW" sz="4800" dirty="0"/>
          </a:p>
          <a:p>
            <a:r>
              <a:rPr lang="zh-TW" altLang="zh-TW" sz="4800" dirty="0"/>
              <a:t>期末考</a:t>
            </a:r>
            <a:r>
              <a:rPr lang="en-US" altLang="zh-TW" sz="4800" dirty="0"/>
              <a:t>1/9(</a:t>
            </a:r>
            <a:r>
              <a:rPr lang="zh-TW" altLang="en-US" sz="4800" dirty="0"/>
              <a:t>四</a:t>
            </a:r>
            <a:r>
              <a:rPr lang="en-US" altLang="zh-TW" sz="4800" dirty="0"/>
              <a:t>)</a:t>
            </a:r>
            <a:r>
              <a:rPr lang="zh-TW" altLang="zh-TW" sz="4800" dirty="0"/>
              <a:t>、</a:t>
            </a:r>
            <a:r>
              <a:rPr lang="en-US" altLang="zh-TW" sz="4800" dirty="0"/>
              <a:t>1/10(</a:t>
            </a:r>
            <a:r>
              <a:rPr lang="zh-TW" altLang="en-US" sz="4800" dirty="0"/>
              <a:t>五</a:t>
            </a:r>
            <a:r>
              <a:rPr lang="en-US" altLang="zh-TW" sz="4800" dirty="0"/>
              <a:t>)</a:t>
            </a:r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6B5B84BF-8D8C-46D1-A5C9-AB8428365991}"/>
              </a:ext>
            </a:extLst>
          </p:cNvPr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zh-TW" altLang="en-US" sz="6000" b="1">
                <a:solidFill>
                  <a:srgbClr val="E5F236"/>
                </a:solidFill>
              </a:rPr>
              <a:t>學校事務提醒</a:t>
            </a:r>
            <a:endParaRPr lang="zh-TW" altLang="en-US" sz="600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A2E50D4-466A-4FA2-AEED-19736F71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提前一個月在黑板提醒範圍</a:t>
            </a:r>
            <a:endParaRPr lang="en-US" altLang="zh-TW" sz="4800" dirty="0"/>
          </a:p>
          <a:p>
            <a:r>
              <a:rPr lang="zh-TW" altLang="en-US" sz="4800" dirty="0"/>
              <a:t>例如</a:t>
            </a:r>
            <a:r>
              <a:rPr lang="en-US" altLang="zh-TW" sz="4800" dirty="0"/>
              <a:t>: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99A4951-18DE-48FC-B1D8-17FBC16D0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12" y="2590800"/>
            <a:ext cx="5220072" cy="34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45172"/>
      </p:ext>
    </p:extLst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E5F236"/>
                </a:solidFill>
              </a:rPr>
              <a:t>學校事務提醒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4800" dirty="0"/>
              <a:t>結業式</a:t>
            </a:r>
            <a:r>
              <a:rPr lang="en-US" altLang="zh-TW" sz="4800" dirty="0"/>
              <a:t>1/20(</a:t>
            </a:r>
            <a:r>
              <a:rPr lang="zh-TW" altLang="en-US" sz="4800" dirty="0"/>
              <a:t>一</a:t>
            </a:r>
            <a:r>
              <a:rPr lang="en-US" altLang="zh-TW" sz="4800" dirty="0"/>
              <a:t>)</a:t>
            </a:r>
          </a:p>
          <a:p>
            <a:endParaRPr lang="zh-TW" altLang="zh-TW" sz="4800" dirty="0"/>
          </a:p>
          <a:p>
            <a:r>
              <a:rPr lang="zh-TW" altLang="zh-TW" sz="4800" dirty="0"/>
              <a:t>下學期開學日期</a:t>
            </a:r>
            <a:r>
              <a:rPr lang="en-US" altLang="zh-TW" sz="4800" dirty="0"/>
              <a:t>2/11(</a:t>
            </a:r>
            <a:r>
              <a:rPr lang="zh-TW" altLang="en-US" sz="4800" dirty="0"/>
              <a:t>二</a:t>
            </a:r>
            <a:r>
              <a:rPr lang="en-US" altLang="zh-TW" sz="4800" dirty="0"/>
              <a:t>)</a:t>
            </a:r>
          </a:p>
          <a:p>
            <a:pPr marL="82296" indent="0">
              <a:buNone/>
            </a:pPr>
            <a:r>
              <a:rPr lang="zh-TW" altLang="en-US" sz="3500" dirty="0">
                <a:solidFill>
                  <a:srgbClr val="0070C0"/>
                </a:solidFill>
              </a:rPr>
              <a:t>    暫定，以教育局公文為依據</a:t>
            </a:r>
            <a:endParaRPr lang="zh-TW" altLang="zh-TW" sz="3500" dirty="0"/>
          </a:p>
          <a:p>
            <a:endParaRPr lang="en-US" altLang="zh-TW" sz="4800" dirty="0"/>
          </a:p>
          <a:p>
            <a:r>
              <a:rPr lang="zh-TW" altLang="en-US" sz="4800" dirty="0"/>
              <a:t>校外教學下學期辦理，確定日期後再通知。</a:t>
            </a:r>
            <a:endParaRPr lang="en-US" altLang="zh-TW" sz="4800" dirty="0"/>
          </a:p>
        </p:txBody>
      </p:sp>
    </p:spTree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1677</TotalTime>
  <Words>771</Words>
  <Application>Microsoft Office PowerPoint</Application>
  <PresentationFormat>如螢幕大小 (4:3)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微軟正黑體</vt:lpstr>
      <vt:lpstr>新細明體</vt:lpstr>
      <vt:lpstr>Gill Sans MT</vt:lpstr>
      <vt:lpstr>Tahoma</vt:lpstr>
      <vt:lpstr>Verdana</vt:lpstr>
      <vt:lpstr>Wingdings</vt:lpstr>
      <vt:lpstr>Wingdings 2</vt:lpstr>
      <vt:lpstr>夏至</vt:lpstr>
      <vt:lpstr>班親會還未開始  歡迎參觀一下教室布置喔 !</vt:lpstr>
      <vt:lpstr>學校事務提醒</vt:lpstr>
      <vt:lpstr>學校事務提醒</vt:lpstr>
      <vt:lpstr>學校事務提醒</vt:lpstr>
      <vt:lpstr>學校事務提醒</vt:lpstr>
      <vt:lpstr>學校事務提醒</vt:lpstr>
      <vt:lpstr>學校事務提醒</vt:lpstr>
      <vt:lpstr>PowerPoint 簡報</vt:lpstr>
      <vt:lpstr>學校事務提醒</vt:lpstr>
      <vt:lpstr>班級事務 體育服裝規定</vt:lpstr>
      <vt:lpstr>自我管理</vt:lpstr>
      <vt:lpstr>親師配合事項</vt:lpstr>
      <vt:lpstr>親師配合事項</vt:lpstr>
      <vt:lpstr>課程提醒</vt:lpstr>
      <vt:lpstr>課程提醒</vt:lpstr>
      <vt:lpstr>班級支出項目</vt:lpstr>
      <vt:lpstr>班級家長代表</vt:lpstr>
      <vt:lpstr>分享--培養人際交往能力</vt:lpstr>
      <vt:lpstr>情緒自癒力</vt:lpstr>
      <vt:lpstr>情緒自癒力</vt:lpstr>
      <vt:lpstr>情緒自癒力</vt:lpstr>
      <vt:lpstr>情緒自癒力</vt:lpstr>
      <vt:lpstr>情緒自癒力</vt:lpstr>
      <vt:lpstr>情緒自癒力檢測量表1</vt:lpstr>
      <vt:lpstr>情緒自癒力檢測量表2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401天使國班級經營</dc:title>
  <dc:creator>SuperXP</dc:creator>
  <cp:lastModifiedBy>User</cp:lastModifiedBy>
  <cp:revision>327</cp:revision>
  <dcterms:created xsi:type="dcterms:W3CDTF">2008-08-25T08:26:34Z</dcterms:created>
  <dcterms:modified xsi:type="dcterms:W3CDTF">2024-09-13T10:32:18Z</dcterms:modified>
</cp:coreProperties>
</file>